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gif" ContentType="image/gif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slides/slide113.xml" ContentType="application/vnd.openxmlformats-officedocument.presentationml.slide+xml"/>
  <Override PartName="/ppt/slides/slide114.xml" ContentType="application/vnd.openxmlformats-officedocument.presentationml.slide+xml"/>
  <Override PartName="/ppt/slides/slide115.xml" ContentType="application/vnd.openxmlformats-officedocument.presentationml.slide+xml"/>
  <Override PartName="/ppt/slides/slide116.xml" ContentType="application/vnd.openxmlformats-officedocument.presentationml.slide+xml"/>
  <Override PartName="/ppt/slides/slide117.xml" ContentType="application/vnd.openxmlformats-officedocument.presentationml.slide+xml"/>
  <Override PartName="/ppt/slides/slide1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9" r:id="rId1"/>
    <p:sldMasterId id="2147483661" r:id="rId2"/>
  </p:sldMasterIdLst>
  <p:notesMasterIdLst>
    <p:notesMasterId r:id="rId121"/>
  </p:notesMasterIdLst>
  <p:handoutMasterIdLst>
    <p:handoutMasterId r:id="rId122"/>
  </p:handoutMasterIdLst>
  <p:sldIdLst>
    <p:sldId id="309" r:id="rId3"/>
    <p:sldId id="692" r:id="rId4"/>
    <p:sldId id="693" r:id="rId5"/>
    <p:sldId id="694" r:id="rId6"/>
    <p:sldId id="695" r:id="rId7"/>
    <p:sldId id="697" r:id="rId8"/>
    <p:sldId id="456" r:id="rId9"/>
    <p:sldId id="696" r:id="rId10"/>
    <p:sldId id="812" r:id="rId11"/>
    <p:sldId id="458" r:id="rId12"/>
    <p:sldId id="530" r:id="rId13"/>
    <p:sldId id="595" r:id="rId14"/>
    <p:sldId id="531" r:id="rId15"/>
    <p:sldId id="532" r:id="rId16"/>
    <p:sldId id="533" r:id="rId17"/>
    <p:sldId id="698" r:id="rId18"/>
    <p:sldId id="699" r:id="rId19"/>
    <p:sldId id="700" r:id="rId20"/>
    <p:sldId id="701" r:id="rId21"/>
    <p:sldId id="821" r:id="rId22"/>
    <p:sldId id="822" r:id="rId23"/>
    <p:sldId id="703" r:id="rId24"/>
    <p:sldId id="713" r:id="rId25"/>
    <p:sldId id="716" r:id="rId26"/>
    <p:sldId id="715" r:id="rId27"/>
    <p:sldId id="714" r:id="rId28"/>
    <p:sldId id="705" r:id="rId29"/>
    <p:sldId id="718" r:id="rId30"/>
    <p:sldId id="719" r:id="rId31"/>
    <p:sldId id="706" r:id="rId32"/>
    <p:sldId id="707" r:id="rId33"/>
    <p:sldId id="720" r:id="rId34"/>
    <p:sldId id="709" r:id="rId35"/>
    <p:sldId id="710" r:id="rId36"/>
    <p:sldId id="711" r:id="rId37"/>
    <p:sldId id="721" r:id="rId38"/>
    <p:sldId id="722" r:id="rId39"/>
    <p:sldId id="723" r:id="rId40"/>
    <p:sldId id="725" r:id="rId41"/>
    <p:sldId id="726" r:id="rId42"/>
    <p:sldId id="724" r:id="rId43"/>
    <p:sldId id="712" r:id="rId44"/>
    <p:sldId id="732" r:id="rId45"/>
    <p:sldId id="733" r:id="rId46"/>
    <p:sldId id="734" r:id="rId47"/>
    <p:sldId id="749" r:id="rId48"/>
    <p:sldId id="735" r:id="rId49"/>
    <p:sldId id="781" r:id="rId50"/>
    <p:sldId id="623" r:id="rId51"/>
    <p:sldId id="742" r:id="rId52"/>
    <p:sldId id="624" r:id="rId53"/>
    <p:sldId id="741" r:id="rId54"/>
    <p:sldId id="727" r:id="rId55"/>
    <p:sldId id="728" r:id="rId56"/>
    <p:sldId id="736" r:id="rId57"/>
    <p:sldId id="737" r:id="rId58"/>
    <p:sldId id="744" r:id="rId59"/>
    <p:sldId id="745" r:id="rId60"/>
    <p:sldId id="748" r:id="rId61"/>
    <p:sldId id="746" r:id="rId62"/>
    <p:sldId id="817" r:id="rId63"/>
    <p:sldId id="819" r:id="rId64"/>
    <p:sldId id="818" r:id="rId65"/>
    <p:sldId id="743" r:id="rId66"/>
    <p:sldId id="782" r:id="rId67"/>
    <p:sldId id="750" r:id="rId68"/>
    <p:sldId id="755" r:id="rId69"/>
    <p:sldId id="751" r:id="rId70"/>
    <p:sldId id="769" r:id="rId71"/>
    <p:sldId id="752" r:id="rId72"/>
    <p:sldId id="768" r:id="rId73"/>
    <p:sldId id="767" r:id="rId74"/>
    <p:sldId id="753" r:id="rId75"/>
    <p:sldId id="757" r:id="rId76"/>
    <p:sldId id="770" r:id="rId77"/>
    <p:sldId id="738" r:id="rId78"/>
    <p:sldId id="771" r:id="rId79"/>
    <p:sldId id="772" r:id="rId80"/>
    <p:sldId id="773" r:id="rId81"/>
    <p:sldId id="774" r:id="rId82"/>
    <p:sldId id="775" r:id="rId83"/>
    <p:sldId id="776" r:id="rId84"/>
    <p:sldId id="777" r:id="rId85"/>
    <p:sldId id="778" r:id="rId86"/>
    <p:sldId id="779" r:id="rId87"/>
    <p:sldId id="784" r:id="rId88"/>
    <p:sldId id="780" r:id="rId89"/>
    <p:sldId id="785" r:id="rId90"/>
    <p:sldId id="786" r:id="rId91"/>
    <p:sldId id="739" r:id="rId92"/>
    <p:sldId id="787" r:id="rId93"/>
    <p:sldId id="740" r:id="rId94"/>
    <p:sldId id="788" r:id="rId95"/>
    <p:sldId id="811" r:id="rId96"/>
    <p:sldId id="729" r:id="rId97"/>
    <p:sldId id="730" r:id="rId98"/>
    <p:sldId id="731" r:id="rId99"/>
    <p:sldId id="789" r:id="rId100"/>
    <p:sldId id="759" r:id="rId101"/>
    <p:sldId id="790" r:id="rId102"/>
    <p:sldId id="820" r:id="rId103"/>
    <p:sldId id="791" r:id="rId104"/>
    <p:sldId id="810" r:id="rId105"/>
    <p:sldId id="813" r:id="rId106"/>
    <p:sldId id="814" r:id="rId107"/>
    <p:sldId id="815" r:id="rId108"/>
    <p:sldId id="660" r:id="rId109"/>
    <p:sldId id="661" r:id="rId110"/>
    <p:sldId id="662" r:id="rId111"/>
    <p:sldId id="666" r:id="rId112"/>
    <p:sldId id="667" r:id="rId113"/>
    <p:sldId id="669" r:id="rId114"/>
    <p:sldId id="670" r:id="rId115"/>
    <p:sldId id="671" r:id="rId116"/>
    <p:sldId id="672" r:id="rId117"/>
    <p:sldId id="673" r:id="rId118"/>
    <p:sldId id="674" r:id="rId119"/>
    <p:sldId id="691" r:id="rId120"/>
  </p:sldIdLst>
  <p:sldSz cx="9144000" cy="6858000" type="screen4x3"/>
  <p:notesSz cx="9926638" cy="6797675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sz="3600" kern="1200">
        <a:solidFill>
          <a:schemeClr val="bg1"/>
        </a:solidFill>
        <a:latin typeface="Verdana" pitchFamily="34" charset="0"/>
        <a:ea typeface="+mn-ea"/>
        <a:cs typeface="+mn-cs"/>
      </a:defRPr>
    </a:lvl1pPr>
    <a:lvl2pPr marL="457181" algn="l" rtl="0" fontAlgn="base">
      <a:spcBef>
        <a:spcPct val="0"/>
      </a:spcBef>
      <a:spcAft>
        <a:spcPct val="0"/>
      </a:spcAft>
      <a:defRPr sz="3600" kern="1200">
        <a:solidFill>
          <a:schemeClr val="bg1"/>
        </a:solidFill>
        <a:latin typeface="Verdana" pitchFamily="34" charset="0"/>
        <a:ea typeface="+mn-ea"/>
        <a:cs typeface="+mn-cs"/>
      </a:defRPr>
    </a:lvl2pPr>
    <a:lvl3pPr marL="914361" algn="l" rtl="0" fontAlgn="base">
      <a:spcBef>
        <a:spcPct val="0"/>
      </a:spcBef>
      <a:spcAft>
        <a:spcPct val="0"/>
      </a:spcAft>
      <a:defRPr sz="3600" kern="1200">
        <a:solidFill>
          <a:schemeClr val="bg1"/>
        </a:solidFill>
        <a:latin typeface="Verdana" pitchFamily="34" charset="0"/>
        <a:ea typeface="+mn-ea"/>
        <a:cs typeface="+mn-cs"/>
      </a:defRPr>
    </a:lvl3pPr>
    <a:lvl4pPr marL="1371542" algn="l" rtl="0" fontAlgn="base">
      <a:spcBef>
        <a:spcPct val="0"/>
      </a:spcBef>
      <a:spcAft>
        <a:spcPct val="0"/>
      </a:spcAft>
      <a:defRPr sz="3600" kern="1200">
        <a:solidFill>
          <a:schemeClr val="bg1"/>
        </a:solidFill>
        <a:latin typeface="Verdana" pitchFamily="34" charset="0"/>
        <a:ea typeface="+mn-ea"/>
        <a:cs typeface="+mn-cs"/>
      </a:defRPr>
    </a:lvl4pPr>
    <a:lvl5pPr marL="1828724" algn="l" rtl="0" fontAlgn="base">
      <a:spcBef>
        <a:spcPct val="0"/>
      </a:spcBef>
      <a:spcAft>
        <a:spcPct val="0"/>
      </a:spcAft>
      <a:defRPr sz="3600" kern="1200">
        <a:solidFill>
          <a:schemeClr val="bg1"/>
        </a:solidFill>
        <a:latin typeface="Verdana" pitchFamily="34" charset="0"/>
        <a:ea typeface="+mn-ea"/>
        <a:cs typeface="+mn-cs"/>
      </a:defRPr>
    </a:lvl5pPr>
    <a:lvl6pPr marL="2285904" algn="l" defTabSz="914361" rtl="0" eaLnBrk="1" latinLnBrk="0" hangingPunct="1">
      <a:defRPr sz="3600" kern="1200">
        <a:solidFill>
          <a:schemeClr val="bg1"/>
        </a:solidFill>
        <a:latin typeface="Verdana" pitchFamily="34" charset="0"/>
        <a:ea typeface="+mn-ea"/>
        <a:cs typeface="+mn-cs"/>
      </a:defRPr>
    </a:lvl6pPr>
    <a:lvl7pPr marL="2743085" algn="l" defTabSz="914361" rtl="0" eaLnBrk="1" latinLnBrk="0" hangingPunct="1">
      <a:defRPr sz="3600" kern="1200">
        <a:solidFill>
          <a:schemeClr val="bg1"/>
        </a:solidFill>
        <a:latin typeface="Verdana" pitchFamily="34" charset="0"/>
        <a:ea typeface="+mn-ea"/>
        <a:cs typeface="+mn-cs"/>
      </a:defRPr>
    </a:lvl7pPr>
    <a:lvl8pPr marL="3200265" algn="l" defTabSz="914361" rtl="0" eaLnBrk="1" latinLnBrk="0" hangingPunct="1">
      <a:defRPr sz="3600" kern="1200">
        <a:solidFill>
          <a:schemeClr val="bg1"/>
        </a:solidFill>
        <a:latin typeface="Verdana" pitchFamily="34" charset="0"/>
        <a:ea typeface="+mn-ea"/>
        <a:cs typeface="+mn-cs"/>
      </a:defRPr>
    </a:lvl8pPr>
    <a:lvl9pPr marL="3657446" algn="l" defTabSz="914361" rtl="0" eaLnBrk="1" latinLnBrk="0" hangingPunct="1">
      <a:defRPr sz="3600" kern="1200">
        <a:solidFill>
          <a:schemeClr val="bg1"/>
        </a:solidFill>
        <a:latin typeface="Verdana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32">
          <p15:clr>
            <a:srgbClr val="A4A3A4"/>
          </p15:clr>
        </p15:guide>
        <p15:guide id="2" pos="912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1975">
          <p15:clr>
            <a:srgbClr val="A4A3A4"/>
          </p15:clr>
        </p15:guide>
        <p15:guide id="2" pos="318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 showAnimation="0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2441B"/>
    <a:srgbClr val="004C22"/>
    <a:srgbClr val="800000"/>
    <a:srgbClr val="244E22"/>
    <a:srgbClr val="CC99FF"/>
    <a:srgbClr val="99CC00"/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620" autoAdjust="0"/>
    <p:restoredTop sz="94660"/>
  </p:normalViewPr>
  <p:slideViewPr>
    <p:cSldViewPr>
      <p:cViewPr varScale="1">
        <p:scale>
          <a:sx n="109" d="100"/>
          <a:sy n="109" d="100"/>
        </p:scale>
        <p:origin x="1272" y="108"/>
      </p:cViewPr>
      <p:guideLst>
        <p:guide orient="horz" pos="1632"/>
        <p:guide pos="912"/>
      </p:guideLst>
    </p:cSldViewPr>
  </p:slideViewPr>
  <p:outlineViewPr>
    <p:cViewPr varScale="1">
      <p:scale>
        <a:sx n="170" d="200"/>
        <a:sy n="170" d="200"/>
      </p:scale>
      <p:origin x="-780" y="-84"/>
    </p:cViewPr>
    <p:sldLst>
      <p:sld r:id="rId1" collapse="1"/>
    </p:sldLst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5106"/>
    </p:cViewPr>
  </p:sorter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1975"/>
        <p:guide pos="318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117" Type="http://schemas.openxmlformats.org/officeDocument/2006/relationships/slide" Target="slides/slide115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84" Type="http://schemas.openxmlformats.org/officeDocument/2006/relationships/slide" Target="slides/slide82.xml"/><Relationship Id="rId89" Type="http://schemas.openxmlformats.org/officeDocument/2006/relationships/slide" Target="slides/slide87.xml"/><Relationship Id="rId112" Type="http://schemas.openxmlformats.org/officeDocument/2006/relationships/slide" Target="slides/slide110.xml"/><Relationship Id="rId16" Type="http://schemas.openxmlformats.org/officeDocument/2006/relationships/slide" Target="slides/slide14.xml"/><Relationship Id="rId107" Type="http://schemas.openxmlformats.org/officeDocument/2006/relationships/slide" Target="slides/slide105.xml"/><Relationship Id="rId11" Type="http://schemas.openxmlformats.org/officeDocument/2006/relationships/slide" Target="slides/slide9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102" Type="http://schemas.openxmlformats.org/officeDocument/2006/relationships/slide" Target="slides/slide100.xml"/><Relationship Id="rId123" Type="http://schemas.openxmlformats.org/officeDocument/2006/relationships/presProps" Target="presProps.xml"/><Relationship Id="rId5" Type="http://schemas.openxmlformats.org/officeDocument/2006/relationships/slide" Target="slides/slide3.xml"/><Relationship Id="rId90" Type="http://schemas.openxmlformats.org/officeDocument/2006/relationships/slide" Target="slides/slide88.xml"/><Relationship Id="rId95" Type="http://schemas.openxmlformats.org/officeDocument/2006/relationships/slide" Target="slides/slide93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113" Type="http://schemas.openxmlformats.org/officeDocument/2006/relationships/slide" Target="slides/slide111.xml"/><Relationship Id="rId118" Type="http://schemas.openxmlformats.org/officeDocument/2006/relationships/slide" Target="slides/slide116.xml"/><Relationship Id="rId80" Type="http://schemas.openxmlformats.org/officeDocument/2006/relationships/slide" Target="slides/slide78.xml"/><Relationship Id="rId85" Type="http://schemas.openxmlformats.org/officeDocument/2006/relationships/slide" Target="slides/slide83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59" Type="http://schemas.openxmlformats.org/officeDocument/2006/relationships/slide" Target="slides/slide57.xml"/><Relationship Id="rId103" Type="http://schemas.openxmlformats.org/officeDocument/2006/relationships/slide" Target="slides/slide101.xml"/><Relationship Id="rId108" Type="http://schemas.openxmlformats.org/officeDocument/2006/relationships/slide" Target="slides/slide106.xml"/><Relationship Id="rId124" Type="http://schemas.openxmlformats.org/officeDocument/2006/relationships/viewProps" Target="viewProps.xml"/><Relationship Id="rId54" Type="http://schemas.openxmlformats.org/officeDocument/2006/relationships/slide" Target="slides/slide52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91" Type="http://schemas.openxmlformats.org/officeDocument/2006/relationships/slide" Target="slides/slide89.xml"/><Relationship Id="rId96" Type="http://schemas.openxmlformats.org/officeDocument/2006/relationships/slide" Target="slides/slide9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49" Type="http://schemas.openxmlformats.org/officeDocument/2006/relationships/slide" Target="slides/slide47.xml"/><Relationship Id="rId114" Type="http://schemas.openxmlformats.org/officeDocument/2006/relationships/slide" Target="slides/slide112.xml"/><Relationship Id="rId119" Type="http://schemas.openxmlformats.org/officeDocument/2006/relationships/slide" Target="slides/slide117.xml"/><Relationship Id="rId44" Type="http://schemas.openxmlformats.org/officeDocument/2006/relationships/slide" Target="slides/slide42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81" Type="http://schemas.openxmlformats.org/officeDocument/2006/relationships/slide" Target="slides/slide79.xml"/><Relationship Id="rId86" Type="http://schemas.openxmlformats.org/officeDocument/2006/relationships/slide" Target="slides/slide84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109" Type="http://schemas.openxmlformats.org/officeDocument/2006/relationships/slide" Target="slides/slide10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6" Type="http://schemas.openxmlformats.org/officeDocument/2006/relationships/slide" Target="slides/slide74.xml"/><Relationship Id="rId97" Type="http://schemas.openxmlformats.org/officeDocument/2006/relationships/slide" Target="slides/slide95.xml"/><Relationship Id="rId104" Type="http://schemas.openxmlformats.org/officeDocument/2006/relationships/slide" Target="slides/slide102.xml"/><Relationship Id="rId120" Type="http://schemas.openxmlformats.org/officeDocument/2006/relationships/slide" Target="slides/slide118.xml"/><Relationship Id="rId125" Type="http://schemas.openxmlformats.org/officeDocument/2006/relationships/theme" Target="theme/theme1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92" Type="http://schemas.openxmlformats.org/officeDocument/2006/relationships/slide" Target="slides/slide90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7.xml"/><Relationship Id="rId24" Type="http://schemas.openxmlformats.org/officeDocument/2006/relationships/slide" Target="slides/slide22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66" Type="http://schemas.openxmlformats.org/officeDocument/2006/relationships/slide" Target="slides/slide64.xml"/><Relationship Id="rId87" Type="http://schemas.openxmlformats.org/officeDocument/2006/relationships/slide" Target="slides/slide85.xml"/><Relationship Id="rId110" Type="http://schemas.openxmlformats.org/officeDocument/2006/relationships/slide" Target="slides/slide108.xml"/><Relationship Id="rId115" Type="http://schemas.openxmlformats.org/officeDocument/2006/relationships/slide" Target="slides/slide113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56" Type="http://schemas.openxmlformats.org/officeDocument/2006/relationships/slide" Target="slides/slide54.xml"/><Relationship Id="rId77" Type="http://schemas.openxmlformats.org/officeDocument/2006/relationships/slide" Target="slides/slide75.xml"/><Relationship Id="rId100" Type="http://schemas.openxmlformats.org/officeDocument/2006/relationships/slide" Target="slides/slide98.xml"/><Relationship Id="rId105" Type="http://schemas.openxmlformats.org/officeDocument/2006/relationships/slide" Target="slides/slide103.xml"/><Relationship Id="rId126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93" Type="http://schemas.openxmlformats.org/officeDocument/2006/relationships/slide" Target="slides/slide91.xml"/><Relationship Id="rId98" Type="http://schemas.openxmlformats.org/officeDocument/2006/relationships/slide" Target="slides/slide96.xml"/><Relationship Id="rId121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5" Type="http://schemas.openxmlformats.org/officeDocument/2006/relationships/slide" Target="slides/slide23.xml"/><Relationship Id="rId46" Type="http://schemas.openxmlformats.org/officeDocument/2006/relationships/slide" Target="slides/slide44.xml"/><Relationship Id="rId67" Type="http://schemas.openxmlformats.org/officeDocument/2006/relationships/slide" Target="slides/slide65.xml"/><Relationship Id="rId116" Type="http://schemas.openxmlformats.org/officeDocument/2006/relationships/slide" Target="slides/slide11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62" Type="http://schemas.openxmlformats.org/officeDocument/2006/relationships/slide" Target="slides/slide60.xml"/><Relationship Id="rId83" Type="http://schemas.openxmlformats.org/officeDocument/2006/relationships/slide" Target="slides/slide81.xml"/><Relationship Id="rId88" Type="http://schemas.openxmlformats.org/officeDocument/2006/relationships/slide" Target="slides/slide86.xml"/><Relationship Id="rId111" Type="http://schemas.openxmlformats.org/officeDocument/2006/relationships/slide" Target="slides/slide109.xml"/><Relationship Id="rId15" Type="http://schemas.openxmlformats.org/officeDocument/2006/relationships/slide" Target="slides/slide13.xml"/><Relationship Id="rId36" Type="http://schemas.openxmlformats.org/officeDocument/2006/relationships/slide" Target="slides/slide34.xml"/><Relationship Id="rId57" Type="http://schemas.openxmlformats.org/officeDocument/2006/relationships/slide" Target="slides/slide55.xml"/><Relationship Id="rId106" Type="http://schemas.openxmlformats.org/officeDocument/2006/relationships/slide" Target="slides/slide104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52" Type="http://schemas.openxmlformats.org/officeDocument/2006/relationships/slide" Target="slides/slide50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94" Type="http://schemas.openxmlformats.org/officeDocument/2006/relationships/slide" Target="slides/slide92.xml"/><Relationship Id="rId99" Type="http://schemas.openxmlformats.org/officeDocument/2006/relationships/slide" Target="slides/slide97.xml"/><Relationship Id="rId101" Type="http://schemas.openxmlformats.org/officeDocument/2006/relationships/slide" Target="slides/slide99.xml"/><Relationship Id="rId122" Type="http://schemas.openxmlformats.org/officeDocument/2006/relationships/handoutMaster" Target="handoutMasters/handout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/Relationships>
</file>

<file path=ppt/_rels/viewProps.xml.rels><?xml version="1.0" encoding="UTF-8" standalone="yes"?>
<Relationships xmlns="http://schemas.openxmlformats.org/package/2006/relationships"><Relationship Id="rId1" Type="http://schemas.openxmlformats.org/officeDocument/2006/relationships/slide" Target="slides/slid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Foglio_di_lavoro_di_Microsoft_Excel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Foglio_di_lavoro_di_Microsoft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3339824732229896"/>
          <c:y val="6.8014705882352963E-2"/>
          <c:w val="0.82278481012658733"/>
          <c:h val="0.6838235294117645"/>
        </c:manualLayout>
      </c:layout>
      <c:scatterChart>
        <c:scatterStyle val="lineMarker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Est</c:v>
                </c:pt>
              </c:strCache>
            </c:strRef>
          </c:tx>
          <c:spPr>
            <a:ln w="38066">
              <a:solidFill>
                <a:srgbClr val="FF0000"/>
              </a:solidFill>
              <a:prstDash val="solid"/>
            </a:ln>
          </c:spPr>
          <c:marker>
            <c:symbol val="none"/>
          </c:marker>
          <c:xVal>
            <c:numRef>
              <c:f>Sheet1!$B$1:$E$1</c:f>
              <c:numCache>
                <c:formatCode>General</c:formatCode>
                <c:ptCount val="4"/>
                <c:pt idx="0">
                  <c:v>0</c:v>
                </c:pt>
                <c:pt idx="1">
                  <c:v>125</c:v>
                </c:pt>
                <c:pt idx="2">
                  <c:v>300</c:v>
                </c:pt>
                <c:pt idx="3">
                  <c:v>400</c:v>
                </c:pt>
              </c:numCache>
            </c:numRef>
          </c:xVal>
          <c:yVal>
            <c:numRef>
              <c:f>Sheet1!$B$2:$E$2</c:f>
              <c:numCache>
                <c:formatCode>General</c:formatCode>
                <c:ptCount val="4"/>
                <c:pt idx="0">
                  <c:v>70</c:v>
                </c:pt>
                <c:pt idx="1">
                  <c:v>70</c:v>
                </c:pt>
                <c:pt idx="2">
                  <c:v>65</c:v>
                </c:pt>
                <c:pt idx="3">
                  <c:v>60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0-8267-4B28-B459-E7D5DA79714E}"/>
            </c:ext>
          </c:extLst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Ovest</c:v>
                </c:pt>
              </c:strCache>
            </c:strRef>
          </c:tx>
          <c:spPr>
            <a:ln w="38066">
              <a:solidFill>
                <a:srgbClr val="0000FF"/>
              </a:solidFill>
              <a:prstDash val="solid"/>
            </a:ln>
          </c:spPr>
          <c:marker>
            <c:symbol val="none"/>
          </c:marker>
          <c:xVal>
            <c:numRef>
              <c:f>Sheet1!$B$1:$E$1</c:f>
              <c:numCache>
                <c:formatCode>General</c:formatCode>
                <c:ptCount val="4"/>
                <c:pt idx="0">
                  <c:v>0</c:v>
                </c:pt>
                <c:pt idx="1">
                  <c:v>125</c:v>
                </c:pt>
                <c:pt idx="2">
                  <c:v>300</c:v>
                </c:pt>
                <c:pt idx="3">
                  <c:v>400</c:v>
                </c:pt>
              </c:numCache>
            </c:numRef>
          </c:xVal>
          <c:yVal>
            <c:numRef>
              <c:f>Sheet1!$B$3:$E$3</c:f>
              <c:numCache>
                <c:formatCode>General</c:formatCode>
                <c:ptCount val="4"/>
                <c:pt idx="0">
                  <c:v>60</c:v>
                </c:pt>
                <c:pt idx="1">
                  <c:v>60</c:v>
                </c:pt>
                <c:pt idx="2">
                  <c:v>55</c:v>
                </c:pt>
                <c:pt idx="3">
                  <c:v>50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1-8267-4B28-B459-E7D5DA79714E}"/>
            </c:ext>
          </c:extLst>
        </c:ser>
        <c:ser>
          <c:idx val="2"/>
          <c:order val="2"/>
          <c:tx>
            <c:strRef>
              <c:f>Sheet1!$A$4</c:f>
              <c:strCache>
                <c:ptCount val="1"/>
                <c:pt idx="0">
                  <c:v>Nord</c:v>
                </c:pt>
              </c:strCache>
            </c:strRef>
          </c:tx>
          <c:spPr>
            <a:ln w="38066">
              <a:solidFill>
                <a:srgbClr val="FF9900"/>
              </a:solidFill>
              <a:prstDash val="solid"/>
            </a:ln>
          </c:spPr>
          <c:marker>
            <c:symbol val="none"/>
          </c:marker>
          <c:xVal>
            <c:numRef>
              <c:f>Sheet1!$B$1:$E$1</c:f>
              <c:numCache>
                <c:formatCode>General</c:formatCode>
                <c:ptCount val="4"/>
                <c:pt idx="0">
                  <c:v>0</c:v>
                </c:pt>
                <c:pt idx="1">
                  <c:v>125</c:v>
                </c:pt>
                <c:pt idx="2">
                  <c:v>300</c:v>
                </c:pt>
                <c:pt idx="3">
                  <c:v>400</c:v>
                </c:pt>
              </c:numCache>
            </c:numRef>
          </c:xVal>
          <c:yVal>
            <c:numRef>
              <c:f>Sheet1!$B$4:$E$4</c:f>
              <c:numCache>
                <c:formatCode>General</c:formatCode>
                <c:ptCount val="4"/>
                <c:pt idx="0">
                  <c:v>50</c:v>
                </c:pt>
                <c:pt idx="1">
                  <c:v>50</c:v>
                </c:pt>
                <c:pt idx="2">
                  <c:v>45</c:v>
                </c:pt>
                <c:pt idx="3">
                  <c:v>40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2-8267-4B28-B459-E7D5DA79714E}"/>
            </c:ext>
          </c:extLst>
        </c:ser>
        <c:ser>
          <c:idx val="3"/>
          <c:order val="3"/>
          <c:tx>
            <c:strRef>
              <c:f>Sheet1!$A$5</c:f>
              <c:strCache>
                <c:ptCount val="1"/>
              </c:strCache>
            </c:strRef>
          </c:tx>
          <c:spPr>
            <a:ln w="38066">
              <a:solidFill>
                <a:srgbClr val="000080"/>
              </a:solidFill>
              <a:prstDash val="solid"/>
            </a:ln>
          </c:spPr>
          <c:marker>
            <c:symbol val="none"/>
          </c:marker>
          <c:xVal>
            <c:numRef>
              <c:f>Sheet1!$B$1:$E$1</c:f>
              <c:numCache>
                <c:formatCode>General</c:formatCode>
                <c:ptCount val="4"/>
                <c:pt idx="0">
                  <c:v>0</c:v>
                </c:pt>
                <c:pt idx="1">
                  <c:v>125</c:v>
                </c:pt>
                <c:pt idx="2">
                  <c:v>300</c:v>
                </c:pt>
                <c:pt idx="3">
                  <c:v>400</c:v>
                </c:pt>
              </c:numCache>
            </c:numRef>
          </c:xVal>
          <c:yVal>
            <c:numRef>
              <c:f>Sheet1!$B$5:$E$5</c:f>
              <c:numCache>
                <c:formatCode>General</c:formatCode>
                <c:ptCount val="4"/>
                <c:pt idx="0">
                  <c:v>40</c:v>
                </c:pt>
                <c:pt idx="1">
                  <c:v>40</c:v>
                </c:pt>
                <c:pt idx="2">
                  <c:v>35</c:v>
                </c:pt>
                <c:pt idx="3">
                  <c:v>30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3-8267-4B28-B459-E7D5DA79714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57158656"/>
        <c:axId val="57177216"/>
      </c:scatterChart>
      <c:valAx>
        <c:axId val="57158656"/>
        <c:scaling>
          <c:orientation val="minMax"/>
          <c:max val="400"/>
          <c:min val="0"/>
        </c:scaling>
        <c:delete val="0"/>
        <c:axPos val="b"/>
        <c:majorGridlines>
          <c:spPr>
            <a:ln w="12689">
              <a:solidFill>
                <a:schemeClr val="tx1"/>
              </a:solidFill>
              <a:prstDash val="sysDash"/>
            </a:ln>
          </c:spPr>
        </c:majorGridlines>
        <c:title>
          <c:tx>
            <c:rich>
              <a:bodyPr/>
              <a:lstStyle/>
              <a:p>
                <a:pPr>
                  <a:defRPr sz="1898" b="1" i="0" u="none" strike="noStrike" baseline="0">
                    <a:solidFill>
                      <a:schemeClr val="tx1"/>
                    </a:solidFill>
                    <a:latin typeface="Tahoma"/>
                    <a:ea typeface="Tahoma"/>
                    <a:cs typeface="Tahoma"/>
                  </a:defRPr>
                </a:pPr>
                <a:r>
                  <a:rPr lang="it-IT"/>
                  <a:t>Temperatura [°C]</a:t>
                </a:r>
              </a:p>
            </c:rich>
          </c:tx>
          <c:layout>
            <c:manualLayout>
              <c:xMode val="edge"/>
              <c:yMode val="edge"/>
              <c:x val="0.40019474196689381"/>
              <c:y val="0.87867647058823906"/>
            </c:manualLayout>
          </c:layout>
          <c:overlay val="0"/>
          <c:spPr>
            <a:noFill/>
            <a:ln w="25377">
              <a:noFill/>
            </a:ln>
          </c:spPr>
        </c:title>
        <c:numFmt formatCode="General" sourceLinked="1"/>
        <c:majorTickMark val="out"/>
        <c:minorTickMark val="none"/>
        <c:tickLblPos val="nextTo"/>
        <c:spPr>
          <a:ln w="3172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873" b="1" i="0" u="none" strike="noStrike" baseline="0">
                <a:solidFill>
                  <a:schemeClr val="tx1"/>
                </a:solidFill>
                <a:latin typeface="Tahoma"/>
                <a:ea typeface="Tahoma"/>
                <a:cs typeface="Tahoma"/>
              </a:defRPr>
            </a:pPr>
            <a:endParaRPr lang="it-IT"/>
          </a:p>
        </c:txPr>
        <c:crossAx val="57177216"/>
        <c:crosses val="autoZero"/>
        <c:crossBetween val="midCat"/>
        <c:majorUnit val="50"/>
      </c:valAx>
      <c:valAx>
        <c:axId val="57177216"/>
        <c:scaling>
          <c:orientation val="minMax"/>
        </c:scaling>
        <c:delete val="0"/>
        <c:axPos val="l"/>
        <c:majorGridlines>
          <c:spPr>
            <a:ln w="12689">
              <a:solidFill>
                <a:schemeClr val="tx1"/>
              </a:solidFill>
              <a:prstDash val="sysDash"/>
            </a:ln>
          </c:spPr>
        </c:majorGridlines>
        <c:title>
          <c:tx>
            <c:rich>
              <a:bodyPr/>
              <a:lstStyle/>
              <a:p>
                <a:pPr>
                  <a:defRPr sz="1898" b="1" i="0" u="none" strike="noStrike" baseline="0">
                    <a:solidFill>
                      <a:schemeClr val="tx1"/>
                    </a:solidFill>
                    <a:latin typeface="Tahoma"/>
                    <a:ea typeface="Tahoma"/>
                    <a:cs typeface="Tahoma"/>
                  </a:defRPr>
                </a:pPr>
                <a:r>
                  <a:rPr lang="it-IT"/>
                  <a:t>Pressione [bar]</a:t>
                </a:r>
              </a:p>
            </c:rich>
          </c:tx>
          <c:layout>
            <c:manualLayout>
              <c:xMode val="edge"/>
              <c:yMode val="edge"/>
              <c:x val="1.1684518013632031E-2"/>
              <c:y val="0.1727941176470589"/>
            </c:manualLayout>
          </c:layout>
          <c:overlay val="0"/>
          <c:spPr>
            <a:noFill/>
            <a:ln w="25377">
              <a:noFill/>
            </a:ln>
          </c:spPr>
        </c:title>
        <c:numFmt formatCode="General" sourceLinked="1"/>
        <c:majorTickMark val="out"/>
        <c:minorTickMark val="none"/>
        <c:tickLblPos val="nextTo"/>
        <c:spPr>
          <a:ln w="3172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873" b="1" i="0" u="none" strike="noStrike" baseline="0">
                <a:solidFill>
                  <a:schemeClr val="tx1"/>
                </a:solidFill>
                <a:latin typeface="Tahoma"/>
                <a:ea typeface="Tahoma"/>
                <a:cs typeface="Tahoma"/>
              </a:defRPr>
            </a:pPr>
            <a:endParaRPr lang="it-IT"/>
          </a:p>
        </c:txPr>
        <c:crossAx val="57158656"/>
        <c:crosses val="autoZero"/>
        <c:crossBetween val="midCat"/>
      </c:valAx>
      <c:spPr>
        <a:solidFill>
          <a:srgbClr val="FFFFFF"/>
        </a:solidFill>
        <a:ln w="12689">
          <a:solidFill>
            <a:schemeClr val="tx1"/>
          </a:solidFill>
          <a:prstDash val="solid"/>
        </a:ln>
      </c:spPr>
    </c:plotArea>
    <c:plotVisOnly val="1"/>
    <c:dispBlanksAs val="gap"/>
    <c:showDLblsOverMax val="0"/>
  </c:chart>
  <c:spPr>
    <a:solidFill>
      <a:srgbClr val="FFFFFF"/>
    </a:solidFill>
    <a:ln w="12700" cap="flat" cmpd="sng" algn="ctr">
      <a:solidFill>
        <a:schemeClr val="tx1"/>
      </a:solidFill>
      <a:prstDash val="solid"/>
      <a:miter lim="800000"/>
      <a:headEnd type="none" w="med" len="med"/>
      <a:tailEnd type="none" w="med" len="med"/>
    </a:ln>
  </c:spPr>
  <c:txPr>
    <a:bodyPr/>
    <a:lstStyle/>
    <a:p>
      <a:pPr>
        <a:defRPr sz="1873" b="1" i="0" u="none" strike="noStrike" baseline="0">
          <a:solidFill>
            <a:schemeClr val="tx1"/>
          </a:solidFill>
          <a:latin typeface="Tahoma"/>
          <a:ea typeface="Tahoma"/>
          <a:cs typeface="Tahoma"/>
        </a:defRPr>
      </a:pPr>
      <a:endParaRPr lang="it-IT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9860627177700346"/>
          <c:y val="6.0784313725490313E-2"/>
          <c:w val="0.74041811846689964"/>
          <c:h val="0.74313725490196059"/>
        </c:manualLayout>
      </c:layout>
      <c:scatterChart>
        <c:scatterStyle val="smoothMarker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Est</c:v>
                </c:pt>
              </c:strCache>
            </c:strRef>
          </c:tx>
          <c:spPr>
            <a:ln w="47548">
              <a:solidFill>
                <a:srgbClr val="FF0000"/>
              </a:solidFill>
              <a:prstDash val="solid"/>
            </a:ln>
          </c:spPr>
          <c:marker>
            <c:symbol val="none"/>
          </c:marker>
          <c:xVal>
            <c:numRef>
              <c:f>Sheet1!$B$1:$G$1</c:f>
              <c:numCache>
                <c:formatCode>General</c:formatCode>
                <c:ptCount val="6"/>
                <c:pt idx="0">
                  <c:v>0</c:v>
                </c:pt>
                <c:pt idx="1">
                  <c:v>20</c:v>
                </c:pt>
                <c:pt idx="2">
                  <c:v>40</c:v>
                </c:pt>
                <c:pt idx="3">
                  <c:v>60</c:v>
                </c:pt>
                <c:pt idx="4">
                  <c:v>80</c:v>
                </c:pt>
                <c:pt idx="5">
                  <c:v>100</c:v>
                </c:pt>
              </c:numCache>
            </c:numRef>
          </c:xVal>
          <c:yVal>
            <c:numRef>
              <c:f>Sheet1!$B$2:$G$2</c:f>
              <c:numCache>
                <c:formatCode>General</c:formatCode>
                <c:ptCount val="6"/>
                <c:pt idx="0">
                  <c:v>0</c:v>
                </c:pt>
                <c:pt idx="1">
                  <c:v>40</c:v>
                </c:pt>
                <c:pt idx="2">
                  <c:v>65</c:v>
                </c:pt>
                <c:pt idx="3">
                  <c:v>81</c:v>
                </c:pt>
                <c:pt idx="4">
                  <c:v>92</c:v>
                </c:pt>
                <c:pt idx="5">
                  <c:v>100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0-2D53-4F0F-9E3A-10FC68690688}"/>
            </c:ext>
          </c:extLst>
        </c:ser>
        <c:ser>
          <c:idx val="1"/>
          <c:order val="1"/>
          <c:tx>
            <c:strRef>
              <c:f>Sheet1!$A$3</c:f>
              <c:strCache>
                <c:ptCount val="1"/>
              </c:strCache>
            </c:strRef>
          </c:tx>
          <c:spPr>
            <a:ln w="47548">
              <a:solidFill>
                <a:srgbClr val="0000FF"/>
              </a:solidFill>
              <a:prstDash val="solid"/>
            </a:ln>
          </c:spPr>
          <c:marker>
            <c:symbol val="none"/>
          </c:marker>
          <c:xVal>
            <c:numRef>
              <c:f>Sheet1!$B$1:$G$1</c:f>
              <c:numCache>
                <c:formatCode>General</c:formatCode>
                <c:ptCount val="6"/>
                <c:pt idx="0">
                  <c:v>0</c:v>
                </c:pt>
                <c:pt idx="1">
                  <c:v>20</c:v>
                </c:pt>
                <c:pt idx="2">
                  <c:v>40</c:v>
                </c:pt>
                <c:pt idx="3">
                  <c:v>60</c:v>
                </c:pt>
                <c:pt idx="4">
                  <c:v>80</c:v>
                </c:pt>
                <c:pt idx="5">
                  <c:v>100</c:v>
                </c:pt>
              </c:numCache>
            </c:numRef>
          </c:xVal>
          <c:yVal>
            <c:numRef>
              <c:f>Sheet1!$B$3:$G$3</c:f>
              <c:numCache>
                <c:formatCode>General</c:formatCode>
                <c:ptCount val="6"/>
                <c:pt idx="0">
                  <c:v>0</c:v>
                </c:pt>
                <c:pt idx="1">
                  <c:v>20</c:v>
                </c:pt>
                <c:pt idx="2">
                  <c:v>40</c:v>
                </c:pt>
                <c:pt idx="3">
                  <c:v>60</c:v>
                </c:pt>
                <c:pt idx="4">
                  <c:v>80</c:v>
                </c:pt>
                <c:pt idx="5">
                  <c:v>100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1-2D53-4F0F-9E3A-10FC68690688}"/>
            </c:ext>
          </c:extLst>
        </c:ser>
        <c:ser>
          <c:idx val="2"/>
          <c:order val="2"/>
          <c:tx>
            <c:strRef>
              <c:f>Sheet1!$A$4</c:f>
              <c:strCache>
                <c:ptCount val="1"/>
              </c:strCache>
            </c:strRef>
          </c:tx>
          <c:spPr>
            <a:ln w="47548">
              <a:solidFill>
                <a:srgbClr val="FF9900"/>
              </a:solidFill>
              <a:prstDash val="solid"/>
            </a:ln>
          </c:spPr>
          <c:marker>
            <c:symbol val="none"/>
          </c:marker>
          <c:xVal>
            <c:numRef>
              <c:f>Sheet1!$B$1:$G$1</c:f>
              <c:numCache>
                <c:formatCode>General</c:formatCode>
                <c:ptCount val="6"/>
                <c:pt idx="0">
                  <c:v>0</c:v>
                </c:pt>
                <c:pt idx="1">
                  <c:v>20</c:v>
                </c:pt>
                <c:pt idx="2">
                  <c:v>40</c:v>
                </c:pt>
                <c:pt idx="3">
                  <c:v>60</c:v>
                </c:pt>
                <c:pt idx="4">
                  <c:v>80</c:v>
                </c:pt>
                <c:pt idx="5">
                  <c:v>100</c:v>
                </c:pt>
              </c:numCache>
            </c:numRef>
          </c:xVal>
          <c:yVal>
            <c:numRef>
              <c:f>Sheet1!$B$4:$G$4</c:f>
              <c:numCache>
                <c:formatCode>General</c:formatCode>
                <c:ptCount val="6"/>
                <c:pt idx="0">
                  <c:v>0</c:v>
                </c:pt>
                <c:pt idx="1">
                  <c:v>10</c:v>
                </c:pt>
                <c:pt idx="2">
                  <c:v>20</c:v>
                </c:pt>
                <c:pt idx="3">
                  <c:v>33</c:v>
                </c:pt>
                <c:pt idx="4">
                  <c:v>55</c:v>
                </c:pt>
                <c:pt idx="5">
                  <c:v>100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2-2D53-4F0F-9E3A-10FC68690688}"/>
            </c:ext>
          </c:extLst>
        </c:ser>
        <c:ser>
          <c:idx val="3"/>
          <c:order val="3"/>
          <c:tx>
            <c:strRef>
              <c:f>Sheet1!$A$5</c:f>
              <c:strCache>
                <c:ptCount val="1"/>
              </c:strCache>
            </c:strRef>
          </c:tx>
          <c:spPr>
            <a:ln w="47548">
              <a:solidFill>
                <a:srgbClr val="000080"/>
              </a:solidFill>
              <a:prstDash val="solid"/>
            </a:ln>
          </c:spPr>
          <c:marker>
            <c:symbol val="none"/>
          </c:marker>
          <c:xVal>
            <c:numRef>
              <c:f>Sheet1!$B$1:$G$1</c:f>
              <c:numCache>
                <c:formatCode>General</c:formatCode>
                <c:ptCount val="6"/>
                <c:pt idx="0">
                  <c:v>0</c:v>
                </c:pt>
                <c:pt idx="1">
                  <c:v>20</c:v>
                </c:pt>
                <c:pt idx="2">
                  <c:v>40</c:v>
                </c:pt>
                <c:pt idx="3">
                  <c:v>60</c:v>
                </c:pt>
                <c:pt idx="4">
                  <c:v>80</c:v>
                </c:pt>
                <c:pt idx="5">
                  <c:v>100</c:v>
                </c:pt>
              </c:numCache>
            </c:numRef>
          </c:xVal>
          <c:yVal>
            <c:numRef>
              <c:f>Sheet1!$B$5:$G$5</c:f>
              <c:numCache>
                <c:formatCode>General</c:formatCode>
                <c:ptCount val="6"/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3-2D53-4F0F-9E3A-10FC6869068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57556992"/>
        <c:axId val="57558912"/>
      </c:scatterChart>
      <c:valAx>
        <c:axId val="57556992"/>
        <c:scaling>
          <c:orientation val="minMax"/>
          <c:max val="100"/>
          <c:min val="0"/>
        </c:scaling>
        <c:delete val="0"/>
        <c:axPos val="b"/>
        <c:majorGridlines>
          <c:spPr>
            <a:ln w="15849">
              <a:solidFill>
                <a:schemeClr val="tx1"/>
              </a:solidFill>
              <a:prstDash val="sysDash"/>
            </a:ln>
          </c:spPr>
        </c:majorGridlines>
        <c:title>
          <c:tx>
            <c:rich>
              <a:bodyPr/>
              <a:lstStyle/>
              <a:p>
                <a:pPr>
                  <a:defRPr/>
                </a:pPr>
                <a:r>
                  <a:rPr lang="it-IT"/>
                  <a:t>Apertura della valvola [%]</a:t>
                </a:r>
              </a:p>
            </c:rich>
          </c:tx>
          <c:layout>
            <c:manualLayout>
              <c:xMode val="edge"/>
              <c:yMode val="edge"/>
              <c:x val="0.32055749128920102"/>
              <c:y val="0.9039215686274511"/>
            </c:manualLayout>
          </c:layout>
          <c:overlay val="0"/>
          <c:spPr>
            <a:solidFill>
              <a:schemeClr val="bg1"/>
            </a:solidFill>
            <a:ln w="3962">
              <a:solidFill>
                <a:schemeClr val="tx1"/>
              </a:solidFill>
              <a:prstDash val="solid"/>
            </a:ln>
            <a:effectLst>
              <a:outerShdw dist="35921" dir="2700000" algn="br">
                <a:srgbClr val="000000"/>
              </a:outerShdw>
            </a:effectLst>
          </c:spPr>
        </c:title>
        <c:numFmt formatCode="General" sourceLinked="1"/>
        <c:majorTickMark val="out"/>
        <c:minorTickMark val="none"/>
        <c:tickLblPos val="nextTo"/>
        <c:spPr>
          <a:ln w="3962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/>
            </a:pPr>
            <a:endParaRPr lang="it-IT"/>
          </a:p>
        </c:txPr>
        <c:crossAx val="57558912"/>
        <c:crosses val="autoZero"/>
        <c:crossBetween val="midCat"/>
        <c:majorUnit val="20"/>
      </c:valAx>
      <c:valAx>
        <c:axId val="57558912"/>
        <c:scaling>
          <c:orientation val="minMax"/>
          <c:max val="100"/>
          <c:min val="0"/>
        </c:scaling>
        <c:delete val="0"/>
        <c:axPos val="l"/>
        <c:majorGridlines>
          <c:spPr>
            <a:ln w="15849">
              <a:solidFill>
                <a:schemeClr val="tx1"/>
              </a:solidFill>
              <a:prstDash val="sysDash"/>
            </a:ln>
          </c:spPr>
        </c:majorGridlines>
        <c:title>
          <c:tx>
            <c:rich>
              <a:bodyPr/>
              <a:lstStyle/>
              <a:p>
                <a:pPr>
                  <a:defRPr/>
                </a:pPr>
                <a:r>
                  <a:rPr lang="it-IT"/>
                  <a:t>%Kv</a:t>
                </a:r>
              </a:p>
            </c:rich>
          </c:tx>
          <c:layout>
            <c:manualLayout>
              <c:xMode val="edge"/>
              <c:yMode val="edge"/>
              <c:x val="2.090592334494774E-2"/>
              <c:y val="0.36862745098039212"/>
            </c:manualLayout>
          </c:layout>
          <c:overlay val="0"/>
          <c:spPr>
            <a:solidFill>
              <a:schemeClr val="bg1"/>
            </a:solidFill>
            <a:ln w="3962">
              <a:solidFill>
                <a:schemeClr val="tx1"/>
              </a:solidFill>
              <a:prstDash val="solid"/>
            </a:ln>
            <a:effectLst>
              <a:outerShdw dist="35921" dir="2700000" algn="br">
                <a:srgbClr val="000000"/>
              </a:outerShdw>
            </a:effectLst>
          </c:spPr>
        </c:title>
        <c:numFmt formatCode="General" sourceLinked="1"/>
        <c:majorTickMark val="out"/>
        <c:minorTickMark val="none"/>
        <c:tickLblPos val="nextTo"/>
        <c:spPr>
          <a:ln w="3962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/>
            </a:pPr>
            <a:endParaRPr lang="it-IT"/>
          </a:p>
        </c:txPr>
        <c:crossAx val="57556992"/>
        <c:crosses val="autoZero"/>
        <c:crossBetween val="midCat"/>
      </c:valAx>
      <c:spPr>
        <a:solidFill>
          <a:srgbClr val="FFFFFF"/>
        </a:solidFill>
        <a:ln w="15849">
          <a:solidFill>
            <a:schemeClr val="tx1"/>
          </a:solidFill>
          <a:prstDash val="solid"/>
        </a:ln>
      </c:spPr>
    </c:plotArea>
    <c:plotVisOnly val="1"/>
    <c:dispBlanksAs val="gap"/>
    <c:showDLblsOverMax val="0"/>
  </c:chart>
  <c:spPr>
    <a:solidFill>
      <a:srgbClr val="FFFFFF"/>
    </a:solidFill>
    <a:ln w="12700" cap="flat" cmpd="sng" algn="ctr">
      <a:solidFill>
        <a:srgbClr val="FF3300"/>
      </a:solidFill>
      <a:prstDash val="solid"/>
      <a:miter lim="800000"/>
      <a:headEnd type="none" w="med" len="med"/>
      <a:tailEnd type="none" w="med" len="med"/>
    </a:ln>
  </c:spPr>
  <c:txPr>
    <a:bodyPr/>
    <a:lstStyle/>
    <a:p>
      <a:pPr>
        <a:defRPr sz="1654" b="1" i="0" u="none" strike="noStrike" baseline="0">
          <a:ln>
            <a:solidFill>
              <a:sysClr val="windowText" lastClr="000000"/>
            </a:solidFill>
          </a:ln>
          <a:solidFill>
            <a:schemeClr val="tx1"/>
          </a:solidFill>
          <a:latin typeface="Tahoma"/>
          <a:ea typeface="Tahoma"/>
          <a:cs typeface="Tahoma"/>
        </a:defRPr>
      </a:pPr>
      <a:endParaRPr lang="it-IT"/>
    </a:p>
  </c:txPr>
  <c:externalData r:id="rId1">
    <c:autoUpdate val="0"/>
  </c:externalData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w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2" Type="http://schemas.openxmlformats.org/officeDocument/2006/relationships/image" Target="../media/image13.wmf"/><Relationship Id="rId1" Type="http://schemas.openxmlformats.org/officeDocument/2006/relationships/image" Target="../media/image12.wmf"/></Relationships>
</file>

<file path=ppt/drawings/_rels/vmlDrawing7.vml.rels><?xml version="1.0" encoding="UTF-8" standalone="yes"?>
<Relationships xmlns="http://schemas.openxmlformats.org/package/2006/relationships"><Relationship Id="rId2" Type="http://schemas.openxmlformats.org/officeDocument/2006/relationships/image" Target="../media/image14.wmf"/><Relationship Id="rId1" Type="http://schemas.openxmlformats.org/officeDocument/2006/relationships/image" Target="../media/image15.wmf"/></Relationships>
</file>

<file path=ppt/drawings/_rels/vmlDrawing8.vml.rels><?xml version="1.0" encoding="UTF-8" standalone="yes"?>
<Relationships xmlns="http://schemas.openxmlformats.org/package/2006/relationships"><Relationship Id="rId3" Type="http://schemas.openxmlformats.org/officeDocument/2006/relationships/image" Target="../media/image30.wmf"/><Relationship Id="rId2" Type="http://schemas.openxmlformats.org/officeDocument/2006/relationships/image" Target="../media/image29.wmf"/><Relationship Id="rId1" Type="http://schemas.openxmlformats.org/officeDocument/2006/relationships/image" Target="../media/image28.wmf"/><Relationship Id="rId4" Type="http://schemas.openxmlformats.org/officeDocument/2006/relationships/image" Target="../media/image31.w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32.w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52.w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5.wmf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9.wmf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55.wmf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64.wmf"/></Relationships>
</file>

<file path=ppt/drawings/_rels/vmlDrawing15.vml.rels><?xml version="1.0" encoding="UTF-8" standalone="yes"?>
<Relationships xmlns="http://schemas.openxmlformats.org/package/2006/relationships"><Relationship Id="rId1" Type="http://schemas.openxmlformats.org/officeDocument/2006/relationships/image" Target="../media/image67.wmf"/></Relationships>
</file>

<file path=ppt/drawings/_rels/vmlDrawing16.vml.rels><?xml version="1.0" encoding="UTF-8" standalone="yes"?>
<Relationships xmlns="http://schemas.openxmlformats.org/package/2006/relationships"><Relationship Id="rId1" Type="http://schemas.openxmlformats.org/officeDocument/2006/relationships/image" Target="../media/image77.wmf"/></Relationships>
</file>

<file path=ppt/drawings/_rels/vmlDrawing17.vml.rels><?xml version="1.0" encoding="UTF-8" standalone="yes"?>
<Relationships xmlns="http://schemas.openxmlformats.org/package/2006/relationships"><Relationship Id="rId3" Type="http://schemas.openxmlformats.org/officeDocument/2006/relationships/image" Target="../media/image81.wmf"/><Relationship Id="rId2" Type="http://schemas.openxmlformats.org/officeDocument/2006/relationships/image" Target="../media/image80.wmf"/><Relationship Id="rId1" Type="http://schemas.openxmlformats.org/officeDocument/2006/relationships/image" Target="../media/image79.wmf"/><Relationship Id="rId4" Type="http://schemas.openxmlformats.org/officeDocument/2006/relationships/image" Target="../media/image82.wmf"/></Relationships>
</file>

<file path=ppt/drawings/_rels/vmlDrawing18.vml.rels><?xml version="1.0" encoding="UTF-8" standalone="yes"?>
<Relationships xmlns="http://schemas.openxmlformats.org/package/2006/relationships"><Relationship Id="rId1" Type="http://schemas.openxmlformats.org/officeDocument/2006/relationships/image" Target="../media/image67.wmf"/></Relationships>
</file>

<file path=ppt/drawings/_rels/vmlDrawing19.vml.rels><?xml version="1.0" encoding="UTF-8" standalone="yes"?>
<Relationships xmlns="http://schemas.openxmlformats.org/package/2006/relationships"><Relationship Id="rId1" Type="http://schemas.openxmlformats.org/officeDocument/2006/relationships/image" Target="../media/image88.wmf"/></Relationships>
</file>

<file path=ppt/drawings/_rels/vmlDrawing20.vml.rels><?xml version="1.0" encoding="UTF-8" standalone="yes"?>
<Relationships xmlns="http://schemas.openxmlformats.org/package/2006/relationships"><Relationship Id="rId1" Type="http://schemas.openxmlformats.org/officeDocument/2006/relationships/image" Target="../media/image91.wmf"/></Relationships>
</file>

<file path=ppt/drawings/_rels/vmlDrawing21.vml.rels><?xml version="1.0" encoding="UTF-8" standalone="yes"?>
<Relationships xmlns="http://schemas.openxmlformats.org/package/2006/relationships"><Relationship Id="rId1" Type="http://schemas.openxmlformats.org/officeDocument/2006/relationships/image" Target="../media/image94.wmf"/></Relationships>
</file>

<file path=ppt/drawings/_rels/vmlDrawing22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wmf"/><Relationship Id="rId2" Type="http://schemas.openxmlformats.org/officeDocument/2006/relationships/image" Target="../media/image100.wmf"/><Relationship Id="rId1" Type="http://schemas.openxmlformats.org/officeDocument/2006/relationships/image" Target="../media/image99.wmf"/></Relationships>
</file>

<file path=ppt/drawings/_rels/vmlDrawing2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1.wmf"/></Relationships>
</file>

<file path=ppt/drawings/_rels/vmlDrawing2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3.wmf"/></Relationships>
</file>

<file path=ppt/drawings/_rels/vmlDrawing25.vml.rels><?xml version="1.0" encoding="UTF-8" standalone="yes"?>
<Relationships xmlns="http://schemas.openxmlformats.org/package/2006/relationships"><Relationship Id="rId2" Type="http://schemas.openxmlformats.org/officeDocument/2006/relationships/image" Target="../media/image108.wmf"/><Relationship Id="rId1" Type="http://schemas.openxmlformats.org/officeDocument/2006/relationships/image" Target="../media/image107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2005" cy="340492"/>
          </a:xfrm>
          <a:prstGeom prst="rect">
            <a:avLst/>
          </a:prstGeom>
        </p:spPr>
        <p:txBody>
          <a:bodyPr vert="horz" lIns="88221" tIns="44111" rIns="88221" bIns="44111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quarter" idx="1"/>
          </p:nvPr>
        </p:nvSpPr>
        <p:spPr>
          <a:xfrm>
            <a:off x="5623093" y="0"/>
            <a:ext cx="4302005" cy="340492"/>
          </a:xfrm>
          <a:prstGeom prst="rect">
            <a:avLst/>
          </a:prstGeom>
        </p:spPr>
        <p:txBody>
          <a:bodyPr vert="horz" lIns="88221" tIns="44111" rIns="88221" bIns="44111" rtlCol="0"/>
          <a:lstStyle>
            <a:lvl1pPr algn="r">
              <a:defRPr sz="1200"/>
            </a:lvl1pPr>
          </a:lstStyle>
          <a:p>
            <a:fld id="{89BBFBB0-C72C-4A89-947F-D1B8DF71BEF7}" type="datetimeFigureOut">
              <a:rPr lang="it-IT" smtClean="0"/>
              <a:pPr/>
              <a:t>27/02/2018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2"/>
          </p:nvPr>
        </p:nvSpPr>
        <p:spPr>
          <a:xfrm>
            <a:off x="0" y="6457184"/>
            <a:ext cx="4302005" cy="338972"/>
          </a:xfrm>
          <a:prstGeom prst="rect">
            <a:avLst/>
          </a:prstGeom>
        </p:spPr>
        <p:txBody>
          <a:bodyPr vert="horz" lIns="88221" tIns="44111" rIns="88221" bIns="44111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3"/>
          </p:nvPr>
        </p:nvSpPr>
        <p:spPr>
          <a:xfrm>
            <a:off x="5623093" y="6457184"/>
            <a:ext cx="4302005" cy="338972"/>
          </a:xfrm>
          <a:prstGeom prst="rect">
            <a:avLst/>
          </a:prstGeom>
        </p:spPr>
        <p:txBody>
          <a:bodyPr vert="horz" lIns="88221" tIns="44111" rIns="88221" bIns="44111" rtlCol="0" anchor="b"/>
          <a:lstStyle>
            <a:lvl1pPr algn="r">
              <a:defRPr sz="1200"/>
            </a:lvl1pPr>
          </a:lstStyle>
          <a:p>
            <a:fld id="{E41A57F9-880C-4282-BDC7-89977D8F664D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2631108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AutoShape 1"/>
          <p:cNvSpPr>
            <a:spLocks noChangeArrowheads="1"/>
          </p:cNvSpPr>
          <p:nvPr/>
        </p:nvSpPr>
        <p:spPr bwMode="auto">
          <a:xfrm>
            <a:off x="1" y="0"/>
            <a:ext cx="9928739" cy="6797675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 w="9360">
            <a:noFill/>
            <a:round/>
            <a:headEnd/>
            <a:tailEnd/>
          </a:ln>
        </p:spPr>
        <p:txBody>
          <a:bodyPr wrap="none" lIns="83589" tIns="41795" rIns="83589" bIns="41795" anchor="ctr"/>
          <a:lstStyle/>
          <a:p>
            <a:endParaRPr lang="it-IT"/>
          </a:p>
        </p:txBody>
      </p:sp>
      <p:sp>
        <p:nvSpPr>
          <p:cNvPr id="58371" name="AutoShape 2"/>
          <p:cNvSpPr>
            <a:spLocks noChangeArrowheads="1"/>
          </p:cNvSpPr>
          <p:nvPr/>
        </p:nvSpPr>
        <p:spPr bwMode="auto">
          <a:xfrm>
            <a:off x="1" y="0"/>
            <a:ext cx="9928739" cy="6797675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 wrap="none" lIns="83589" tIns="41795" rIns="83589" bIns="41795" anchor="ctr"/>
          <a:lstStyle/>
          <a:p>
            <a:endParaRPr lang="it-IT"/>
          </a:p>
        </p:txBody>
      </p:sp>
      <p:sp>
        <p:nvSpPr>
          <p:cNvPr id="58372" name="Rectangle 3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3267075" y="509588"/>
            <a:ext cx="3397250" cy="2547937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076" name="Rectangle 4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1319909" y="3228422"/>
            <a:ext cx="7288922" cy="30585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it-IT" noProof="0" smtClean="0"/>
          </a:p>
        </p:txBody>
      </p:sp>
      <p:sp>
        <p:nvSpPr>
          <p:cNvPr id="3077" name="Text Box 5"/>
          <p:cNvSpPr txBox="1">
            <a:spLocks noChangeArrowheads="1"/>
          </p:cNvSpPr>
          <p:nvPr/>
        </p:nvSpPr>
        <p:spPr bwMode="auto">
          <a:xfrm>
            <a:off x="5626427" y="6515684"/>
            <a:ext cx="4302313" cy="2809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381" tIns="46998" rIns="90381" bIns="46998" anchor="b">
            <a:spAutoFit/>
          </a:bodyPr>
          <a:lstStyle>
            <a:lvl1pPr defTabSz="1003300" eaLnBrk="0" hangingPunct="0">
              <a:tabLst>
                <a:tab pos="0" algn="l"/>
                <a:tab pos="503238" algn="l"/>
                <a:tab pos="1003300" algn="l"/>
                <a:tab pos="1506538" algn="l"/>
                <a:tab pos="2008188" algn="l"/>
                <a:tab pos="2511425" algn="l"/>
                <a:tab pos="3013075" algn="l"/>
                <a:tab pos="3514725" algn="l"/>
                <a:tab pos="4017963" algn="l"/>
                <a:tab pos="4519613" algn="l"/>
                <a:tab pos="5022850" algn="l"/>
                <a:tab pos="5524500" algn="l"/>
                <a:tab pos="6027738" algn="l"/>
                <a:tab pos="6530975" algn="l"/>
                <a:tab pos="7032625" algn="l"/>
                <a:tab pos="7534275" algn="l"/>
                <a:tab pos="8035925" algn="l"/>
                <a:tab pos="8537575" algn="l"/>
                <a:tab pos="9039225" algn="l"/>
                <a:tab pos="9544050" algn="l"/>
                <a:tab pos="10045700" algn="l"/>
              </a:tabLst>
              <a:defRPr sz="2400">
                <a:solidFill>
                  <a:schemeClr val="tx1"/>
                </a:solidFill>
                <a:latin typeface="Times New Roman" charset="0"/>
              </a:defRPr>
            </a:lvl1pPr>
            <a:lvl2pPr marL="503238" defTabSz="1003300" eaLnBrk="0" hangingPunct="0">
              <a:tabLst>
                <a:tab pos="0" algn="l"/>
                <a:tab pos="503238" algn="l"/>
                <a:tab pos="1003300" algn="l"/>
                <a:tab pos="1506538" algn="l"/>
                <a:tab pos="2008188" algn="l"/>
                <a:tab pos="2511425" algn="l"/>
                <a:tab pos="3013075" algn="l"/>
                <a:tab pos="3514725" algn="l"/>
                <a:tab pos="4017963" algn="l"/>
                <a:tab pos="4519613" algn="l"/>
                <a:tab pos="5022850" algn="l"/>
                <a:tab pos="5524500" algn="l"/>
                <a:tab pos="6027738" algn="l"/>
                <a:tab pos="6530975" algn="l"/>
                <a:tab pos="7032625" algn="l"/>
                <a:tab pos="7534275" algn="l"/>
                <a:tab pos="8035925" algn="l"/>
                <a:tab pos="8537575" algn="l"/>
                <a:tab pos="9039225" algn="l"/>
                <a:tab pos="9544050" algn="l"/>
                <a:tab pos="10045700" algn="l"/>
              </a:tabLst>
              <a:defRPr sz="2400">
                <a:solidFill>
                  <a:schemeClr val="tx1"/>
                </a:solidFill>
                <a:latin typeface="Times New Roman" charset="0"/>
              </a:defRPr>
            </a:lvl2pPr>
            <a:lvl3pPr marL="1003300" defTabSz="1003300" eaLnBrk="0" hangingPunct="0">
              <a:tabLst>
                <a:tab pos="0" algn="l"/>
                <a:tab pos="503238" algn="l"/>
                <a:tab pos="1003300" algn="l"/>
                <a:tab pos="1506538" algn="l"/>
                <a:tab pos="2008188" algn="l"/>
                <a:tab pos="2511425" algn="l"/>
                <a:tab pos="3013075" algn="l"/>
                <a:tab pos="3514725" algn="l"/>
                <a:tab pos="4017963" algn="l"/>
                <a:tab pos="4519613" algn="l"/>
                <a:tab pos="5022850" algn="l"/>
                <a:tab pos="5524500" algn="l"/>
                <a:tab pos="6027738" algn="l"/>
                <a:tab pos="6530975" algn="l"/>
                <a:tab pos="7032625" algn="l"/>
                <a:tab pos="7534275" algn="l"/>
                <a:tab pos="8035925" algn="l"/>
                <a:tab pos="8537575" algn="l"/>
                <a:tab pos="9039225" algn="l"/>
                <a:tab pos="9544050" algn="l"/>
                <a:tab pos="10045700" algn="l"/>
              </a:tabLst>
              <a:defRPr sz="2400">
                <a:solidFill>
                  <a:schemeClr val="tx1"/>
                </a:solidFill>
                <a:latin typeface="Times New Roman" charset="0"/>
              </a:defRPr>
            </a:lvl3pPr>
            <a:lvl4pPr marL="1506538" defTabSz="1003300" eaLnBrk="0" hangingPunct="0">
              <a:tabLst>
                <a:tab pos="0" algn="l"/>
                <a:tab pos="503238" algn="l"/>
                <a:tab pos="1003300" algn="l"/>
                <a:tab pos="1506538" algn="l"/>
                <a:tab pos="2008188" algn="l"/>
                <a:tab pos="2511425" algn="l"/>
                <a:tab pos="3013075" algn="l"/>
                <a:tab pos="3514725" algn="l"/>
                <a:tab pos="4017963" algn="l"/>
                <a:tab pos="4519613" algn="l"/>
                <a:tab pos="5022850" algn="l"/>
                <a:tab pos="5524500" algn="l"/>
                <a:tab pos="6027738" algn="l"/>
                <a:tab pos="6530975" algn="l"/>
                <a:tab pos="7032625" algn="l"/>
                <a:tab pos="7534275" algn="l"/>
                <a:tab pos="8035925" algn="l"/>
                <a:tab pos="8537575" algn="l"/>
                <a:tab pos="9039225" algn="l"/>
                <a:tab pos="9544050" algn="l"/>
                <a:tab pos="10045700" algn="l"/>
              </a:tabLst>
              <a:defRPr sz="2400">
                <a:solidFill>
                  <a:schemeClr val="tx1"/>
                </a:solidFill>
                <a:latin typeface="Times New Roman" charset="0"/>
              </a:defRPr>
            </a:lvl4pPr>
            <a:lvl5pPr marL="2008188" defTabSz="1003300" eaLnBrk="0" hangingPunct="0">
              <a:tabLst>
                <a:tab pos="0" algn="l"/>
                <a:tab pos="503238" algn="l"/>
                <a:tab pos="1003300" algn="l"/>
                <a:tab pos="1506538" algn="l"/>
                <a:tab pos="2008188" algn="l"/>
                <a:tab pos="2511425" algn="l"/>
                <a:tab pos="3013075" algn="l"/>
                <a:tab pos="3514725" algn="l"/>
                <a:tab pos="4017963" algn="l"/>
                <a:tab pos="4519613" algn="l"/>
                <a:tab pos="5022850" algn="l"/>
                <a:tab pos="5524500" algn="l"/>
                <a:tab pos="6027738" algn="l"/>
                <a:tab pos="6530975" algn="l"/>
                <a:tab pos="7032625" algn="l"/>
                <a:tab pos="7534275" algn="l"/>
                <a:tab pos="8035925" algn="l"/>
                <a:tab pos="8537575" algn="l"/>
                <a:tab pos="9039225" algn="l"/>
                <a:tab pos="9544050" algn="l"/>
                <a:tab pos="10045700" algn="l"/>
              </a:tabLst>
              <a:defRPr sz="2400">
                <a:solidFill>
                  <a:schemeClr val="tx1"/>
                </a:solidFill>
                <a:latin typeface="Times New Roman" charset="0"/>
              </a:defRPr>
            </a:lvl5pPr>
            <a:lvl6pPr marL="2465388" defTabSz="10033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503238" algn="l"/>
                <a:tab pos="1003300" algn="l"/>
                <a:tab pos="1506538" algn="l"/>
                <a:tab pos="2008188" algn="l"/>
                <a:tab pos="2511425" algn="l"/>
                <a:tab pos="3013075" algn="l"/>
                <a:tab pos="3514725" algn="l"/>
                <a:tab pos="4017963" algn="l"/>
                <a:tab pos="4519613" algn="l"/>
                <a:tab pos="5022850" algn="l"/>
                <a:tab pos="5524500" algn="l"/>
                <a:tab pos="6027738" algn="l"/>
                <a:tab pos="6530975" algn="l"/>
                <a:tab pos="7032625" algn="l"/>
                <a:tab pos="7534275" algn="l"/>
                <a:tab pos="8035925" algn="l"/>
                <a:tab pos="8537575" algn="l"/>
                <a:tab pos="9039225" algn="l"/>
                <a:tab pos="9544050" algn="l"/>
                <a:tab pos="10045700" algn="l"/>
              </a:tabLst>
              <a:defRPr sz="2400">
                <a:solidFill>
                  <a:schemeClr val="tx1"/>
                </a:solidFill>
                <a:latin typeface="Times New Roman" charset="0"/>
              </a:defRPr>
            </a:lvl6pPr>
            <a:lvl7pPr marL="2922588" defTabSz="10033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503238" algn="l"/>
                <a:tab pos="1003300" algn="l"/>
                <a:tab pos="1506538" algn="l"/>
                <a:tab pos="2008188" algn="l"/>
                <a:tab pos="2511425" algn="l"/>
                <a:tab pos="3013075" algn="l"/>
                <a:tab pos="3514725" algn="l"/>
                <a:tab pos="4017963" algn="l"/>
                <a:tab pos="4519613" algn="l"/>
                <a:tab pos="5022850" algn="l"/>
                <a:tab pos="5524500" algn="l"/>
                <a:tab pos="6027738" algn="l"/>
                <a:tab pos="6530975" algn="l"/>
                <a:tab pos="7032625" algn="l"/>
                <a:tab pos="7534275" algn="l"/>
                <a:tab pos="8035925" algn="l"/>
                <a:tab pos="8537575" algn="l"/>
                <a:tab pos="9039225" algn="l"/>
                <a:tab pos="9544050" algn="l"/>
                <a:tab pos="10045700" algn="l"/>
              </a:tabLst>
              <a:defRPr sz="2400">
                <a:solidFill>
                  <a:schemeClr val="tx1"/>
                </a:solidFill>
                <a:latin typeface="Times New Roman" charset="0"/>
              </a:defRPr>
            </a:lvl7pPr>
            <a:lvl8pPr marL="3379788" defTabSz="10033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503238" algn="l"/>
                <a:tab pos="1003300" algn="l"/>
                <a:tab pos="1506538" algn="l"/>
                <a:tab pos="2008188" algn="l"/>
                <a:tab pos="2511425" algn="l"/>
                <a:tab pos="3013075" algn="l"/>
                <a:tab pos="3514725" algn="l"/>
                <a:tab pos="4017963" algn="l"/>
                <a:tab pos="4519613" algn="l"/>
                <a:tab pos="5022850" algn="l"/>
                <a:tab pos="5524500" algn="l"/>
                <a:tab pos="6027738" algn="l"/>
                <a:tab pos="6530975" algn="l"/>
                <a:tab pos="7032625" algn="l"/>
                <a:tab pos="7534275" algn="l"/>
                <a:tab pos="8035925" algn="l"/>
                <a:tab pos="8537575" algn="l"/>
                <a:tab pos="9039225" algn="l"/>
                <a:tab pos="9544050" algn="l"/>
                <a:tab pos="10045700" algn="l"/>
              </a:tabLst>
              <a:defRPr sz="2400">
                <a:solidFill>
                  <a:schemeClr val="tx1"/>
                </a:solidFill>
                <a:latin typeface="Times New Roman" charset="0"/>
              </a:defRPr>
            </a:lvl8pPr>
            <a:lvl9pPr marL="3836988" defTabSz="10033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503238" algn="l"/>
                <a:tab pos="1003300" algn="l"/>
                <a:tab pos="1506538" algn="l"/>
                <a:tab pos="2008188" algn="l"/>
                <a:tab pos="2511425" algn="l"/>
                <a:tab pos="3013075" algn="l"/>
                <a:tab pos="3514725" algn="l"/>
                <a:tab pos="4017963" algn="l"/>
                <a:tab pos="4519613" algn="l"/>
                <a:tab pos="5022850" algn="l"/>
                <a:tab pos="5524500" algn="l"/>
                <a:tab pos="6027738" algn="l"/>
                <a:tab pos="6530975" algn="l"/>
                <a:tab pos="7032625" algn="l"/>
                <a:tab pos="7534275" algn="l"/>
                <a:tab pos="8035925" algn="l"/>
                <a:tab pos="8537575" algn="l"/>
                <a:tab pos="9039225" algn="l"/>
                <a:tab pos="9544050" algn="l"/>
                <a:tab pos="10045700" algn="l"/>
              </a:tabLst>
              <a:defRPr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 algn="r">
              <a:lnSpc>
                <a:spcPct val="93000"/>
              </a:lnSpc>
              <a:buClr>
                <a:srgbClr val="000000"/>
              </a:buClr>
              <a:buSzPct val="100000"/>
              <a:buFont typeface="Times New Roman" charset="0"/>
              <a:buNone/>
              <a:defRPr/>
            </a:pPr>
            <a:fld id="{436A8AF0-8F98-419A-B7C3-78E9B4A2E067}" type="slidenum">
              <a:rPr lang="en-GB" sz="1300" smtClean="0">
                <a:solidFill>
                  <a:srgbClr val="000000"/>
                </a:solidFill>
              </a:rPr>
              <a:pPr algn="r">
                <a:lnSpc>
                  <a:spcPct val="93000"/>
                </a:lnSpc>
                <a:buClr>
                  <a:srgbClr val="000000"/>
                </a:buClr>
                <a:buSzPct val="100000"/>
                <a:buFont typeface="Times New Roman" charset="0"/>
                <a:buNone/>
                <a:defRPr/>
              </a:pPr>
              <a:t>‹N›</a:t>
            </a:fld>
            <a:endParaRPr lang="en-GB" sz="1300" dirty="0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615112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57181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charset="0"/>
      <a:defRPr sz="1200" kern="1200">
        <a:solidFill>
          <a:srgbClr val="000000"/>
        </a:solidFill>
        <a:latin typeface="Times New Roman" charset="0"/>
        <a:ea typeface="+mn-ea"/>
        <a:cs typeface="+mn-cs"/>
      </a:defRPr>
    </a:lvl1pPr>
    <a:lvl2pPr marL="742918" indent="-285738" algn="l" defTabSz="457181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charset="0"/>
      <a:defRPr sz="1200" kern="1200">
        <a:solidFill>
          <a:srgbClr val="000000"/>
        </a:solidFill>
        <a:latin typeface="Times New Roman" charset="0"/>
        <a:ea typeface="+mn-ea"/>
        <a:cs typeface="+mn-cs"/>
      </a:defRPr>
    </a:lvl2pPr>
    <a:lvl3pPr marL="1142952" indent="-228590" algn="l" defTabSz="457181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charset="0"/>
      <a:defRPr sz="1200" kern="1200">
        <a:solidFill>
          <a:srgbClr val="000000"/>
        </a:solidFill>
        <a:latin typeface="Times New Roman" charset="0"/>
        <a:ea typeface="+mn-ea"/>
        <a:cs typeface="+mn-cs"/>
      </a:defRPr>
    </a:lvl3pPr>
    <a:lvl4pPr marL="1600132" indent="-228590" algn="l" defTabSz="457181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charset="0"/>
      <a:defRPr sz="1200" kern="1200">
        <a:solidFill>
          <a:srgbClr val="000000"/>
        </a:solidFill>
        <a:latin typeface="Times New Roman" charset="0"/>
        <a:ea typeface="+mn-ea"/>
        <a:cs typeface="+mn-cs"/>
      </a:defRPr>
    </a:lvl4pPr>
    <a:lvl5pPr marL="2057314" indent="-228590" algn="l" defTabSz="457181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charset="0"/>
      <a:defRPr sz="1200" kern="1200">
        <a:solidFill>
          <a:srgbClr val="000000"/>
        </a:solidFill>
        <a:latin typeface="Times New Roman" charset="0"/>
        <a:ea typeface="+mn-ea"/>
        <a:cs typeface="+mn-cs"/>
      </a:defRPr>
    </a:lvl5pPr>
    <a:lvl6pPr marL="2285904" algn="l" defTabSz="914361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085" algn="l" defTabSz="914361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265" algn="l" defTabSz="914361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446" algn="l" defTabSz="914361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it-IT" dirty="0" smtClean="0"/>
              <a:t>Fare clic per modificare lo stile del titolo</a:t>
            </a:r>
            <a:endParaRPr lang="it-IT" dirty="0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181" indent="0" algn="ctr">
              <a:buNone/>
              <a:defRPr/>
            </a:lvl2pPr>
            <a:lvl3pPr marL="914361" indent="0" algn="ctr">
              <a:buNone/>
              <a:defRPr/>
            </a:lvl3pPr>
            <a:lvl4pPr marL="1371542" indent="0" algn="ctr">
              <a:buNone/>
              <a:defRPr/>
            </a:lvl4pPr>
            <a:lvl5pPr marL="1828724" indent="0" algn="ctr">
              <a:buNone/>
              <a:defRPr/>
            </a:lvl5pPr>
            <a:lvl6pPr marL="2285904" indent="0" algn="ctr">
              <a:buNone/>
              <a:defRPr/>
            </a:lvl6pPr>
            <a:lvl7pPr marL="2743085" indent="0" algn="ctr">
              <a:buNone/>
              <a:defRPr/>
            </a:lvl7pPr>
            <a:lvl8pPr marL="3200265" indent="0" algn="ctr">
              <a:buNone/>
              <a:defRPr/>
            </a:lvl8pPr>
            <a:lvl9pPr marL="3657446" indent="0" algn="ctr">
              <a:buNone/>
              <a:defRPr/>
            </a:lvl9pPr>
          </a:lstStyle>
          <a:p>
            <a:r>
              <a:rPr lang="it-IT" dirty="0" smtClean="0"/>
              <a:t>Fare clic per modificare lo stile del sottotitolo dello schema</a:t>
            </a:r>
            <a:endParaRPr lang="it-IT" dirty="0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181" indent="0">
              <a:buNone/>
              <a:defRPr sz="1800"/>
            </a:lvl2pPr>
            <a:lvl3pPr marL="914361" indent="0">
              <a:buNone/>
              <a:defRPr sz="1600"/>
            </a:lvl3pPr>
            <a:lvl4pPr marL="1371542" indent="0">
              <a:buNone/>
              <a:defRPr sz="1400"/>
            </a:lvl4pPr>
            <a:lvl5pPr marL="1828724" indent="0">
              <a:buNone/>
              <a:defRPr sz="1400"/>
            </a:lvl5pPr>
            <a:lvl6pPr marL="2285904" indent="0">
              <a:buNone/>
              <a:defRPr sz="1400"/>
            </a:lvl6pPr>
            <a:lvl7pPr marL="2743085" indent="0">
              <a:buNone/>
              <a:defRPr sz="1400"/>
            </a:lvl7pPr>
            <a:lvl8pPr marL="3200265" indent="0">
              <a:buNone/>
              <a:defRPr sz="1400"/>
            </a:lvl8pPr>
            <a:lvl9pPr marL="3657446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685802" y="2057400"/>
            <a:ext cx="4000500" cy="4876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838702" y="2057400"/>
            <a:ext cx="4000500" cy="4876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1" indent="0">
              <a:buNone/>
              <a:defRPr sz="2000" b="1"/>
            </a:lvl2pPr>
            <a:lvl3pPr marL="914361" indent="0">
              <a:buNone/>
              <a:defRPr sz="1800" b="1"/>
            </a:lvl3pPr>
            <a:lvl4pPr marL="1371542" indent="0">
              <a:buNone/>
              <a:defRPr sz="1600" b="1"/>
            </a:lvl4pPr>
            <a:lvl5pPr marL="1828724" indent="0">
              <a:buNone/>
              <a:defRPr sz="1600" b="1"/>
            </a:lvl5pPr>
            <a:lvl6pPr marL="2285904" indent="0">
              <a:buNone/>
              <a:defRPr sz="1600" b="1"/>
            </a:lvl6pPr>
            <a:lvl7pPr marL="2743085" indent="0">
              <a:buNone/>
              <a:defRPr sz="1600" b="1"/>
            </a:lvl7pPr>
            <a:lvl8pPr marL="3200265" indent="0">
              <a:buNone/>
              <a:defRPr sz="1600" b="1"/>
            </a:lvl8pPr>
            <a:lvl9pPr marL="3657446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7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1" indent="0">
              <a:buNone/>
              <a:defRPr sz="2000" b="1"/>
            </a:lvl2pPr>
            <a:lvl3pPr marL="914361" indent="0">
              <a:buNone/>
              <a:defRPr sz="1800" b="1"/>
            </a:lvl3pPr>
            <a:lvl4pPr marL="1371542" indent="0">
              <a:buNone/>
              <a:defRPr sz="1600" b="1"/>
            </a:lvl4pPr>
            <a:lvl5pPr marL="1828724" indent="0">
              <a:buNone/>
              <a:defRPr sz="1600" b="1"/>
            </a:lvl5pPr>
            <a:lvl6pPr marL="2285904" indent="0">
              <a:buNone/>
              <a:defRPr sz="1600" b="1"/>
            </a:lvl6pPr>
            <a:lvl7pPr marL="2743085" indent="0">
              <a:buNone/>
              <a:defRPr sz="1600" b="1"/>
            </a:lvl7pPr>
            <a:lvl8pPr marL="3200265" indent="0">
              <a:buNone/>
              <a:defRPr sz="1600" b="1"/>
            </a:lvl8pPr>
            <a:lvl9pPr marL="3657446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7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1" y="273052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181" indent="0">
              <a:buNone/>
              <a:defRPr sz="1200"/>
            </a:lvl2pPr>
            <a:lvl3pPr marL="914361" indent="0">
              <a:buNone/>
              <a:defRPr sz="1000"/>
            </a:lvl3pPr>
            <a:lvl4pPr marL="1371542" indent="0">
              <a:buNone/>
              <a:defRPr sz="900"/>
            </a:lvl4pPr>
            <a:lvl5pPr marL="1828724" indent="0">
              <a:buNone/>
              <a:defRPr sz="900"/>
            </a:lvl5pPr>
            <a:lvl6pPr marL="2285904" indent="0">
              <a:buNone/>
              <a:defRPr sz="900"/>
            </a:lvl6pPr>
            <a:lvl7pPr marL="2743085" indent="0">
              <a:buNone/>
              <a:defRPr sz="900"/>
            </a:lvl7pPr>
            <a:lvl8pPr marL="3200265" indent="0">
              <a:buNone/>
              <a:defRPr sz="900"/>
            </a:lvl8pPr>
            <a:lvl9pPr marL="3657446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181" indent="0">
              <a:buNone/>
              <a:defRPr sz="2800"/>
            </a:lvl2pPr>
            <a:lvl3pPr marL="914361" indent="0">
              <a:buNone/>
              <a:defRPr sz="2400"/>
            </a:lvl3pPr>
            <a:lvl4pPr marL="1371542" indent="0">
              <a:buNone/>
              <a:defRPr sz="2000"/>
            </a:lvl4pPr>
            <a:lvl5pPr marL="1828724" indent="0">
              <a:buNone/>
              <a:defRPr sz="2000"/>
            </a:lvl5pPr>
            <a:lvl6pPr marL="2285904" indent="0">
              <a:buNone/>
              <a:defRPr sz="2000"/>
            </a:lvl6pPr>
            <a:lvl7pPr marL="2743085" indent="0">
              <a:buNone/>
              <a:defRPr sz="2000"/>
            </a:lvl7pPr>
            <a:lvl8pPr marL="3200265" indent="0">
              <a:buNone/>
              <a:defRPr sz="2000"/>
            </a:lvl8pPr>
            <a:lvl9pPr marL="3657446" indent="0">
              <a:buNone/>
              <a:defRPr sz="20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181" indent="0">
              <a:buNone/>
              <a:defRPr sz="1200"/>
            </a:lvl2pPr>
            <a:lvl3pPr marL="914361" indent="0">
              <a:buNone/>
              <a:defRPr sz="1000"/>
            </a:lvl3pPr>
            <a:lvl4pPr marL="1371542" indent="0">
              <a:buNone/>
              <a:defRPr sz="900"/>
            </a:lvl4pPr>
            <a:lvl5pPr marL="1828724" indent="0">
              <a:buNone/>
              <a:defRPr sz="900"/>
            </a:lvl5pPr>
            <a:lvl6pPr marL="2285904" indent="0">
              <a:buNone/>
              <a:defRPr sz="900"/>
            </a:lvl6pPr>
            <a:lvl7pPr marL="2743085" indent="0">
              <a:buNone/>
              <a:defRPr sz="900"/>
            </a:lvl7pPr>
            <a:lvl8pPr marL="3200265" indent="0">
              <a:buNone/>
              <a:defRPr sz="900"/>
            </a:lvl8pPr>
            <a:lvl9pPr marL="3657446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800851" y="990600"/>
            <a:ext cx="2038351" cy="5943600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685801" y="990600"/>
            <a:ext cx="5962651" cy="5943600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BF885-8D2C-42CF-B68C-4F31A1E5246D}" type="datetimeFigureOut">
              <a:rPr lang="it-IT" smtClean="0"/>
              <a:pPr/>
              <a:t>27/02/2018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0E36DC-74E4-4E32-BAAB-1F0D5187D66D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BF885-8D2C-42CF-B68C-4F31A1E5246D}" type="datetimeFigureOut">
              <a:rPr lang="it-IT" smtClean="0"/>
              <a:pPr/>
              <a:t>27/02/2018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0E36DC-74E4-4E32-BAAB-1F0D5187D66D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BF885-8D2C-42CF-B68C-4F31A1E5246D}" type="datetimeFigureOut">
              <a:rPr lang="it-IT" smtClean="0"/>
              <a:pPr/>
              <a:t>27/02/2018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0E36DC-74E4-4E32-BAAB-1F0D5187D66D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BF885-8D2C-42CF-B68C-4F31A1E5246D}" type="datetimeFigureOut">
              <a:rPr lang="it-IT" smtClean="0"/>
              <a:pPr/>
              <a:t>27/02/2018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0E36DC-74E4-4E32-BAAB-1F0D5187D66D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BF885-8D2C-42CF-B68C-4F31A1E5246D}" type="datetimeFigureOut">
              <a:rPr lang="it-IT" smtClean="0"/>
              <a:pPr/>
              <a:t>27/02/2018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0E36DC-74E4-4E32-BAAB-1F0D5187D66D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BF885-8D2C-42CF-B68C-4F31A1E5246D}" type="datetimeFigureOut">
              <a:rPr lang="it-IT" smtClean="0"/>
              <a:pPr/>
              <a:t>27/02/2018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0E36DC-74E4-4E32-BAAB-1F0D5187D66D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BF885-8D2C-42CF-B68C-4F31A1E5246D}" type="datetimeFigureOut">
              <a:rPr lang="it-IT" smtClean="0"/>
              <a:pPr/>
              <a:t>27/02/2018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0E36DC-74E4-4E32-BAAB-1F0D5187D66D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BF885-8D2C-42CF-B68C-4F31A1E5246D}" type="datetimeFigureOut">
              <a:rPr lang="it-IT" smtClean="0"/>
              <a:pPr/>
              <a:t>27/02/2018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0E36DC-74E4-4E32-BAAB-1F0D5187D66D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BF885-8D2C-42CF-B68C-4F31A1E5246D}" type="datetimeFigureOut">
              <a:rPr lang="it-IT" smtClean="0"/>
              <a:pPr/>
              <a:t>27/02/2018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0E36DC-74E4-4E32-BAAB-1F0D5187D66D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BF885-8D2C-42CF-B68C-4F31A1E5246D}" type="datetimeFigureOut">
              <a:rPr lang="it-IT" smtClean="0"/>
              <a:pPr/>
              <a:t>27/02/2018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0E36DC-74E4-4E32-BAAB-1F0D5187D66D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BF885-8D2C-42CF-B68C-4F31A1E5246D}" type="datetimeFigureOut">
              <a:rPr lang="it-IT" smtClean="0"/>
              <a:pPr/>
              <a:t>27/02/2018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0E36DC-74E4-4E32-BAAB-1F0D5187D66D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990600"/>
            <a:ext cx="81534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 dello schema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2057400"/>
            <a:ext cx="8153400" cy="487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 rot="10800000">
            <a:off x="1" y="838200"/>
            <a:ext cx="365125" cy="6019800"/>
          </a:xfrm>
          <a:prstGeom prst="rect">
            <a:avLst/>
          </a:prstGeom>
          <a:solidFill>
            <a:srgbClr val="CC99FF">
              <a:alpha val="50195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vert="eaVert" wrap="none" lIns="91437" tIns="45718" rIns="91437" bIns="45718" anchor="ctr"/>
          <a:lstStyle/>
          <a:p>
            <a:r>
              <a:rPr lang="en-US" sz="1500" dirty="0">
                <a:solidFill>
                  <a:schemeClr val="tx1"/>
                </a:solidFill>
                <a:latin typeface="Tahoma" pitchFamily="34" charset="0"/>
              </a:rPr>
              <a:t>  </a:t>
            </a:r>
            <a:endParaRPr lang="it-IT" sz="1500" dirty="0">
              <a:solidFill>
                <a:schemeClr val="tx1"/>
              </a:solidFill>
              <a:latin typeface="Tahoma" pitchFamily="34" charset="0"/>
            </a:endParaRPr>
          </a:p>
        </p:txBody>
      </p:sp>
      <p:sp>
        <p:nvSpPr>
          <p:cNvPr id="69637" name="Rectangle 5"/>
          <p:cNvSpPr>
            <a:spLocks noChangeArrowheads="1"/>
          </p:cNvSpPr>
          <p:nvPr/>
        </p:nvSpPr>
        <p:spPr bwMode="auto">
          <a:xfrm>
            <a:off x="365126" y="0"/>
            <a:ext cx="8778875" cy="838200"/>
          </a:xfrm>
          <a:prstGeom prst="rect">
            <a:avLst/>
          </a:prstGeom>
          <a:solidFill>
            <a:srgbClr val="99CC00">
              <a:alpha val="50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37" tIns="45718" rIns="91437" bIns="45718" anchor="ctr"/>
          <a:lstStyle/>
          <a:p>
            <a:pPr marL="669897" indent="-669897">
              <a:defRPr/>
            </a:pPr>
            <a:r>
              <a:rPr lang="it-IT" sz="18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rPr>
              <a:t>		</a:t>
            </a:r>
            <a:r>
              <a:rPr lang="it-IT" sz="1800" b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rPr>
              <a:t>      </a:t>
            </a:r>
            <a:r>
              <a:rPr lang="it-IT" sz="2400" b="0" dirty="0" err="1" smtClean="0">
                <a:solidFill>
                  <a:schemeClr val="tx1"/>
                </a:solidFill>
                <a:latin typeface="Tahoma" pitchFamily="34" charset="0"/>
              </a:rPr>
              <a:t>Piping</a:t>
            </a:r>
            <a:endParaRPr lang="it-IT" sz="2400" b="0" dirty="0">
              <a:solidFill>
                <a:schemeClr val="tx1"/>
              </a:solidFill>
              <a:latin typeface="Tahoma" pitchFamily="34" charset="0"/>
            </a:endParaRPr>
          </a:p>
        </p:txBody>
      </p:sp>
      <p:sp>
        <p:nvSpPr>
          <p:cNvPr id="1030" name="Text Box 6"/>
          <p:cNvSpPr txBox="1">
            <a:spLocks noChangeArrowheads="1"/>
          </p:cNvSpPr>
          <p:nvPr userDrawn="1"/>
        </p:nvSpPr>
        <p:spPr bwMode="auto">
          <a:xfrm>
            <a:off x="6444208" y="116632"/>
            <a:ext cx="2448272" cy="6463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91437" tIns="45718" rIns="91437" bIns="45718">
            <a:spAutoFit/>
          </a:bodyPr>
          <a:lstStyle/>
          <a:p>
            <a:r>
              <a:rPr lang="it-IT" sz="1800" kern="1200" dirty="0" smtClean="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rPr>
              <a:t>Impianti Meccanici</a:t>
            </a:r>
            <a:endParaRPr lang="it-IT" sz="1800" kern="1200" dirty="0">
              <a:solidFill>
                <a:schemeClr val="tx1"/>
              </a:solidFill>
              <a:latin typeface="Tahoma" pitchFamily="34" charset="0"/>
              <a:ea typeface="+mn-ea"/>
              <a:cs typeface="+mn-cs"/>
            </a:endParaRPr>
          </a:p>
          <a:p>
            <a:r>
              <a:rPr lang="it-IT" sz="1800" kern="1200" dirty="0" smtClean="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rPr>
              <a:t>A.A. 2017-2018</a:t>
            </a:r>
            <a:endParaRPr lang="it-IT" sz="1800" kern="1200" dirty="0">
              <a:solidFill>
                <a:schemeClr val="tx1"/>
              </a:solidFill>
              <a:latin typeface="Tahoma" pitchFamily="34" charset="0"/>
              <a:ea typeface="+mn-ea"/>
              <a:cs typeface="+mn-cs"/>
            </a:endParaRPr>
          </a:p>
        </p:txBody>
      </p:sp>
      <p:pic>
        <p:nvPicPr>
          <p:cNvPr id="1031" name="Picture 11" descr="logopiccolo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3962400" y="1676400"/>
            <a:ext cx="5181600" cy="518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539752" y="115888"/>
            <a:ext cx="1079500" cy="615950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ransition/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D94927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D94927"/>
          </a:solidFill>
          <a:latin typeface="Tahoma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D94927"/>
          </a:solidFill>
          <a:latin typeface="Tahoma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D94927"/>
          </a:solidFill>
          <a:latin typeface="Tahoma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D94927"/>
          </a:solidFill>
          <a:latin typeface="Tahoma" pitchFamily="34" charset="0"/>
        </a:defRPr>
      </a:lvl5pPr>
      <a:lvl6pPr marL="457181" algn="ctr" rtl="0" fontAlgn="base">
        <a:spcBef>
          <a:spcPct val="0"/>
        </a:spcBef>
        <a:spcAft>
          <a:spcPct val="0"/>
        </a:spcAft>
        <a:defRPr sz="3200" b="1">
          <a:solidFill>
            <a:srgbClr val="D94927"/>
          </a:solidFill>
          <a:latin typeface="Tahoma" pitchFamily="34" charset="0"/>
        </a:defRPr>
      </a:lvl6pPr>
      <a:lvl7pPr marL="914361" algn="ctr" rtl="0" fontAlgn="base">
        <a:spcBef>
          <a:spcPct val="0"/>
        </a:spcBef>
        <a:spcAft>
          <a:spcPct val="0"/>
        </a:spcAft>
        <a:defRPr sz="3200" b="1">
          <a:solidFill>
            <a:srgbClr val="D94927"/>
          </a:solidFill>
          <a:latin typeface="Tahoma" pitchFamily="34" charset="0"/>
        </a:defRPr>
      </a:lvl7pPr>
      <a:lvl8pPr marL="1371542" algn="ctr" rtl="0" fontAlgn="base">
        <a:spcBef>
          <a:spcPct val="0"/>
        </a:spcBef>
        <a:spcAft>
          <a:spcPct val="0"/>
        </a:spcAft>
        <a:defRPr sz="3200" b="1">
          <a:solidFill>
            <a:srgbClr val="D94927"/>
          </a:solidFill>
          <a:latin typeface="Tahoma" pitchFamily="34" charset="0"/>
        </a:defRPr>
      </a:lvl8pPr>
      <a:lvl9pPr marL="1828724" algn="ctr" rtl="0" fontAlgn="base">
        <a:spcBef>
          <a:spcPct val="0"/>
        </a:spcBef>
        <a:spcAft>
          <a:spcPct val="0"/>
        </a:spcAft>
        <a:defRPr sz="3200" b="1">
          <a:solidFill>
            <a:srgbClr val="D94927"/>
          </a:solidFill>
          <a:latin typeface="Tahoma" pitchFamily="34" charset="0"/>
        </a:defRPr>
      </a:lvl9pPr>
    </p:titleStyle>
    <p:bodyStyle>
      <a:lvl1pPr marL="342886" indent="-342886" algn="l" rtl="0" eaLnBrk="0" fontAlgn="base" hangingPunct="0">
        <a:spcBef>
          <a:spcPct val="20000"/>
        </a:spcBef>
        <a:spcAft>
          <a:spcPct val="0"/>
        </a:spcAft>
        <a:buChar char="•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742918" indent="-285738" algn="l" rtl="0" eaLnBrk="0" fontAlgn="base" hangingPunct="0">
        <a:spcBef>
          <a:spcPct val="20000"/>
        </a:spcBef>
        <a:spcAft>
          <a:spcPct val="0"/>
        </a:spcAft>
        <a:buChar char="–"/>
        <a:defRPr sz="2400">
          <a:solidFill>
            <a:srgbClr val="0F0FBF"/>
          </a:solidFill>
          <a:latin typeface="+mn-lt"/>
        </a:defRPr>
      </a:lvl2pPr>
      <a:lvl3pPr marL="1142952" indent="-22859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rgbClr val="0F0FBF"/>
          </a:solidFill>
          <a:latin typeface="+mn-lt"/>
        </a:defRPr>
      </a:lvl3pPr>
      <a:lvl4pPr marL="1600132" indent="-228590" algn="l" rtl="0" eaLnBrk="0" fontAlgn="base" hangingPunct="0">
        <a:spcBef>
          <a:spcPct val="20000"/>
        </a:spcBef>
        <a:spcAft>
          <a:spcPct val="0"/>
        </a:spcAft>
        <a:buChar char="–"/>
        <a:defRPr>
          <a:solidFill>
            <a:srgbClr val="0F0FBF"/>
          </a:solidFill>
          <a:latin typeface="+mn-lt"/>
        </a:defRPr>
      </a:lvl4pPr>
      <a:lvl5pPr marL="2057314" indent="-228590" algn="l" rtl="0" eaLnBrk="0" fontAlgn="base" hangingPunct="0">
        <a:spcBef>
          <a:spcPct val="20000"/>
        </a:spcBef>
        <a:spcAft>
          <a:spcPct val="0"/>
        </a:spcAft>
        <a:buChar char="»"/>
        <a:defRPr>
          <a:solidFill>
            <a:srgbClr val="0F0FBF"/>
          </a:solidFill>
          <a:latin typeface="+mn-lt"/>
        </a:defRPr>
      </a:lvl5pPr>
      <a:lvl6pPr marL="2514495" indent="-228590" algn="l" rtl="0" fontAlgn="base">
        <a:spcBef>
          <a:spcPct val="20000"/>
        </a:spcBef>
        <a:spcAft>
          <a:spcPct val="0"/>
        </a:spcAft>
        <a:buChar char="»"/>
        <a:defRPr>
          <a:solidFill>
            <a:srgbClr val="0F0FBF"/>
          </a:solidFill>
          <a:latin typeface="+mn-lt"/>
        </a:defRPr>
      </a:lvl6pPr>
      <a:lvl7pPr marL="2971675" indent="-228590" algn="l" rtl="0" fontAlgn="base">
        <a:spcBef>
          <a:spcPct val="20000"/>
        </a:spcBef>
        <a:spcAft>
          <a:spcPct val="0"/>
        </a:spcAft>
        <a:buChar char="»"/>
        <a:defRPr>
          <a:solidFill>
            <a:srgbClr val="0F0FBF"/>
          </a:solidFill>
          <a:latin typeface="+mn-lt"/>
        </a:defRPr>
      </a:lvl7pPr>
      <a:lvl8pPr marL="3428856" indent="-228590" algn="l" rtl="0" fontAlgn="base">
        <a:spcBef>
          <a:spcPct val="20000"/>
        </a:spcBef>
        <a:spcAft>
          <a:spcPct val="0"/>
        </a:spcAft>
        <a:buChar char="»"/>
        <a:defRPr>
          <a:solidFill>
            <a:srgbClr val="0F0FBF"/>
          </a:solidFill>
          <a:latin typeface="+mn-lt"/>
        </a:defRPr>
      </a:lvl8pPr>
      <a:lvl9pPr marL="3886036" indent="-228590" algn="l" rtl="0" fontAlgn="base">
        <a:spcBef>
          <a:spcPct val="20000"/>
        </a:spcBef>
        <a:spcAft>
          <a:spcPct val="0"/>
        </a:spcAft>
        <a:buChar char="»"/>
        <a:defRPr>
          <a:solidFill>
            <a:srgbClr val="0F0FBF"/>
          </a:solidFill>
          <a:latin typeface="+mn-lt"/>
        </a:defRPr>
      </a:lvl9pPr>
    </p:bodyStyle>
    <p:otherStyle>
      <a:defPPr>
        <a:defRPr lang="it-IT"/>
      </a:defPPr>
      <a:lvl1pPr marL="0" algn="l" defTabSz="91436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1" algn="l" defTabSz="91436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61" algn="l" defTabSz="91436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42" algn="l" defTabSz="91436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24" algn="l" defTabSz="91436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04" algn="l" defTabSz="91436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85" algn="l" defTabSz="91436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65" algn="l" defTabSz="91436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46" algn="l" defTabSz="91436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0BF885-8D2C-42CF-B68C-4F31A1E5246D}" type="datetimeFigureOut">
              <a:rPr lang="it-IT" smtClean="0"/>
              <a:pPr/>
              <a:t>27/02/2018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0E36DC-74E4-4E32-BAAB-1F0D5187D66D}" type="slidenum">
              <a:rPr lang="it-IT" smtClean="0"/>
              <a:pPr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6.wmf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7.wmf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8.w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9.w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10.wmf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wmf"/><Relationship Id="rId3" Type="http://schemas.openxmlformats.org/officeDocument/2006/relationships/oleObject" Target="../embeddings/oleObject6.bin"/><Relationship Id="rId7" Type="http://schemas.openxmlformats.org/officeDocument/2006/relationships/oleObject" Target="../embeddings/oleObject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13.wmf"/><Relationship Id="rId5" Type="http://schemas.openxmlformats.org/officeDocument/2006/relationships/oleObject" Target="../embeddings/oleObject7.bin"/><Relationship Id="rId4" Type="http://schemas.openxmlformats.org/officeDocument/2006/relationships/image" Target="../media/image12.wm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6" Type="http://schemas.openxmlformats.org/officeDocument/2006/relationships/image" Target="../media/image14.wmf"/><Relationship Id="rId5" Type="http://schemas.openxmlformats.org/officeDocument/2006/relationships/oleObject" Target="../embeddings/oleObject10.bin"/><Relationship Id="rId4" Type="http://schemas.openxmlformats.org/officeDocument/2006/relationships/image" Target="../media/image15.wmf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wmf"/><Relationship Id="rId3" Type="http://schemas.openxmlformats.org/officeDocument/2006/relationships/oleObject" Target="../embeddings/oleObject11.bin"/><Relationship Id="rId7" Type="http://schemas.openxmlformats.org/officeDocument/2006/relationships/oleObject" Target="../embeddings/oleObject1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Relationship Id="rId6" Type="http://schemas.openxmlformats.org/officeDocument/2006/relationships/image" Target="../media/image29.wmf"/><Relationship Id="rId5" Type="http://schemas.openxmlformats.org/officeDocument/2006/relationships/oleObject" Target="../embeddings/oleObject12.bin"/><Relationship Id="rId10" Type="http://schemas.openxmlformats.org/officeDocument/2006/relationships/image" Target="../media/image31.wmf"/><Relationship Id="rId4" Type="http://schemas.openxmlformats.org/officeDocument/2006/relationships/image" Target="../media/image28.wmf"/><Relationship Id="rId9" Type="http://schemas.openxmlformats.org/officeDocument/2006/relationships/oleObject" Target="../embeddings/oleObject14.bin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9.vml"/><Relationship Id="rId4" Type="http://schemas.openxmlformats.org/officeDocument/2006/relationships/image" Target="../media/image32.wmf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0.vml"/><Relationship Id="rId6" Type="http://schemas.openxmlformats.org/officeDocument/2006/relationships/image" Target="../media/image52.wmf"/><Relationship Id="rId5" Type="http://schemas.openxmlformats.org/officeDocument/2006/relationships/oleObject" Target="../embeddings/oleObject16.bin"/><Relationship Id="rId4" Type="http://schemas.openxmlformats.org/officeDocument/2006/relationships/image" Target="../media/image54.png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7" Type="http://schemas.openxmlformats.org/officeDocument/2006/relationships/image" Target="../media/image55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1.vml"/><Relationship Id="rId6" Type="http://schemas.openxmlformats.org/officeDocument/2006/relationships/oleObject" Target="../embeddings/oleObject17.bin"/><Relationship Id="rId5" Type="http://schemas.openxmlformats.org/officeDocument/2006/relationships/image" Target="../media/image58.jpeg"/><Relationship Id="rId4" Type="http://schemas.openxmlformats.org/officeDocument/2006/relationships/image" Target="../media/image57.jpeg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2.vml"/><Relationship Id="rId6" Type="http://schemas.openxmlformats.org/officeDocument/2006/relationships/image" Target="../media/image59.wmf"/><Relationship Id="rId5" Type="http://schemas.openxmlformats.org/officeDocument/2006/relationships/oleObject" Target="../embeddings/oleObject18.bin"/><Relationship Id="rId4" Type="http://schemas.openxmlformats.org/officeDocument/2006/relationships/image" Target="../media/image61.jpeg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3.vml"/><Relationship Id="rId6" Type="http://schemas.openxmlformats.org/officeDocument/2006/relationships/image" Target="../media/image55.wmf"/><Relationship Id="rId5" Type="http://schemas.openxmlformats.org/officeDocument/2006/relationships/oleObject" Target="../embeddings/oleObject19.bin"/><Relationship Id="rId4" Type="http://schemas.openxmlformats.org/officeDocument/2006/relationships/image" Target="../media/image63.jpeg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4.vml"/><Relationship Id="rId6" Type="http://schemas.openxmlformats.org/officeDocument/2006/relationships/image" Target="../media/image64.wmf"/><Relationship Id="rId5" Type="http://schemas.openxmlformats.org/officeDocument/2006/relationships/oleObject" Target="../embeddings/oleObject20.bin"/><Relationship Id="rId4" Type="http://schemas.openxmlformats.org/officeDocument/2006/relationships/image" Target="../media/image66.jpeg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5.vml"/><Relationship Id="rId6" Type="http://schemas.openxmlformats.org/officeDocument/2006/relationships/image" Target="../media/image69.jpeg"/><Relationship Id="rId5" Type="http://schemas.openxmlformats.org/officeDocument/2006/relationships/image" Target="../media/image67.wmf"/><Relationship Id="rId4" Type="http://schemas.openxmlformats.org/officeDocument/2006/relationships/oleObject" Target="../embeddings/oleObject21.bin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5.jpeg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6.vml"/><Relationship Id="rId5" Type="http://schemas.openxmlformats.org/officeDocument/2006/relationships/image" Target="../media/image77.wmf"/><Relationship Id="rId4" Type="http://schemas.openxmlformats.org/officeDocument/2006/relationships/oleObject" Target="../embeddings/oleObject22.bin"/></Relationships>
</file>

<file path=ppt/slides/_rels/slide8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1.wmf"/><Relationship Id="rId3" Type="http://schemas.openxmlformats.org/officeDocument/2006/relationships/oleObject" Target="../embeddings/oleObject23.bin"/><Relationship Id="rId7" Type="http://schemas.openxmlformats.org/officeDocument/2006/relationships/oleObject" Target="../embeddings/oleObject2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7.vml"/><Relationship Id="rId6" Type="http://schemas.openxmlformats.org/officeDocument/2006/relationships/image" Target="../media/image80.wmf"/><Relationship Id="rId5" Type="http://schemas.openxmlformats.org/officeDocument/2006/relationships/oleObject" Target="../embeddings/oleObject24.bin"/><Relationship Id="rId10" Type="http://schemas.openxmlformats.org/officeDocument/2006/relationships/image" Target="../media/image82.wmf"/><Relationship Id="rId4" Type="http://schemas.openxmlformats.org/officeDocument/2006/relationships/image" Target="../media/image79.wmf"/><Relationship Id="rId9" Type="http://schemas.openxmlformats.org/officeDocument/2006/relationships/oleObject" Target="../embeddings/oleObject26.bin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2.xml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png"/><Relationship Id="rId7" Type="http://schemas.openxmlformats.org/officeDocument/2006/relationships/image" Target="../media/image67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8.vml"/><Relationship Id="rId6" Type="http://schemas.openxmlformats.org/officeDocument/2006/relationships/oleObject" Target="../embeddings/oleObject27.bin"/><Relationship Id="rId5" Type="http://schemas.openxmlformats.org/officeDocument/2006/relationships/image" Target="../media/image86.jpeg"/><Relationship Id="rId4" Type="http://schemas.openxmlformats.org/officeDocument/2006/relationships/image" Target="../media/image85.jpeg"/></Relationships>
</file>

<file path=ppt/slides/_rels/slide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2.xml"/></Relationships>
</file>

<file path=ppt/slides/_rels/slide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9.vml"/><Relationship Id="rId4" Type="http://schemas.openxmlformats.org/officeDocument/2006/relationships/image" Target="../media/image88.wmf"/></Relationships>
</file>

<file path=ppt/slides/_rels/slide9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jpeg"/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2.xml"/></Relationships>
</file>

<file path=ppt/slides/_rels/slide9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9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0.vml"/><Relationship Id="rId4" Type="http://schemas.openxmlformats.org/officeDocument/2006/relationships/image" Target="../media/image91.wmf"/></Relationships>
</file>

<file path=ppt/slides/_rels/slide9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jpeg"/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2.xml"/></Relationships>
</file>

<file path=ppt/slides/_rels/slide9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jpeg"/><Relationship Id="rId7" Type="http://schemas.openxmlformats.org/officeDocument/2006/relationships/image" Target="../media/image94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1.vml"/><Relationship Id="rId6" Type="http://schemas.openxmlformats.org/officeDocument/2006/relationships/oleObject" Target="../embeddings/oleObject30.bin"/><Relationship Id="rId5" Type="http://schemas.openxmlformats.org/officeDocument/2006/relationships/image" Target="../media/image97.gif"/><Relationship Id="rId4" Type="http://schemas.openxmlformats.org/officeDocument/2006/relationships/image" Target="../media/image96.jpeg"/></Relationships>
</file>

<file path=ppt/slides/_rels/slide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9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2.xml"/></Relationships>
</file>

<file path=ppt/slides/_rels/slide1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10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1.wmf"/><Relationship Id="rId3" Type="http://schemas.openxmlformats.org/officeDocument/2006/relationships/oleObject" Target="../embeddings/oleObject31.bin"/><Relationship Id="rId7" Type="http://schemas.openxmlformats.org/officeDocument/2006/relationships/oleObject" Target="../embeddings/oleObject3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2.vml"/><Relationship Id="rId6" Type="http://schemas.openxmlformats.org/officeDocument/2006/relationships/image" Target="../media/image100.wmf"/><Relationship Id="rId5" Type="http://schemas.openxmlformats.org/officeDocument/2006/relationships/oleObject" Target="../embeddings/oleObject32.bin"/><Relationship Id="rId4" Type="http://schemas.openxmlformats.org/officeDocument/2006/relationships/image" Target="../media/image99.wmf"/></Relationships>
</file>

<file path=ppt/slides/_rels/slide10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3.vml"/><Relationship Id="rId4" Type="http://schemas.openxmlformats.org/officeDocument/2006/relationships/image" Target="../media/image101.wmf"/></Relationships>
</file>

<file path=ppt/slides/_rels/slide10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2.jpeg"/><Relationship Id="rId1" Type="http://schemas.openxmlformats.org/officeDocument/2006/relationships/slideLayout" Target="../slideLayouts/slideLayout2.xml"/></Relationships>
</file>

<file path=ppt/slides/_rels/slide10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4.vml"/><Relationship Id="rId5" Type="http://schemas.openxmlformats.org/officeDocument/2006/relationships/image" Target="../media/image104.png"/><Relationship Id="rId4" Type="http://schemas.openxmlformats.org/officeDocument/2006/relationships/image" Target="../media/image103.wmf"/></Relationships>
</file>

<file path=ppt/slides/_rels/slide10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6.png"/><Relationship Id="rId2" Type="http://schemas.openxmlformats.org/officeDocument/2006/relationships/image" Target="../media/image105.png"/><Relationship Id="rId1" Type="http://schemas.openxmlformats.org/officeDocument/2006/relationships/slideLayout" Target="../slideLayouts/slideLayout2.xml"/></Relationships>
</file>

<file path=ppt/slides/_rels/slide10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6.bin"/><Relationship Id="rId7" Type="http://schemas.openxmlformats.org/officeDocument/2006/relationships/image" Target="../media/image109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5.vml"/><Relationship Id="rId6" Type="http://schemas.openxmlformats.org/officeDocument/2006/relationships/image" Target="../media/image108.wmf"/><Relationship Id="rId5" Type="http://schemas.openxmlformats.org/officeDocument/2006/relationships/oleObject" Target="../embeddings/oleObject37.bin"/><Relationship Id="rId4" Type="http://schemas.openxmlformats.org/officeDocument/2006/relationships/image" Target="../media/image107.wmf"/></Relationships>
</file>

<file path=ppt/slides/_rels/slide10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0.jpeg"/><Relationship Id="rId1" Type="http://schemas.openxmlformats.org/officeDocument/2006/relationships/slideLayout" Target="../slideLayouts/slideLayout2.xml"/></Relationships>
</file>

<file path=ppt/slides/_rels/slide10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1.jpeg"/><Relationship Id="rId1" Type="http://schemas.openxmlformats.org/officeDocument/2006/relationships/slideLayout" Target="../slideLayouts/slideLayout2.xml"/></Relationships>
</file>

<file path=ppt/slides/_rels/slide1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3.jpeg"/><Relationship Id="rId2" Type="http://schemas.openxmlformats.org/officeDocument/2006/relationships/image" Target="../media/image112.jpeg"/><Relationship Id="rId1" Type="http://schemas.openxmlformats.org/officeDocument/2006/relationships/slideLayout" Target="../slideLayouts/slideLayout2.xml"/></Relationships>
</file>

<file path=ppt/slides/_rels/slide1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4.jpeg"/><Relationship Id="rId1" Type="http://schemas.openxmlformats.org/officeDocument/2006/relationships/slideLayout" Target="../slideLayouts/slideLayout2.xml"/></Relationships>
</file>

<file path=ppt/slides/_rels/slide1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5.jpeg"/><Relationship Id="rId1" Type="http://schemas.openxmlformats.org/officeDocument/2006/relationships/slideLayout" Target="../slideLayouts/slideLayout2.xml"/></Relationships>
</file>

<file path=ppt/slides/_rels/slide1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6.png"/><Relationship Id="rId1" Type="http://schemas.openxmlformats.org/officeDocument/2006/relationships/slideLayout" Target="../slideLayouts/slideLayout2.xml"/></Relationships>
</file>

<file path=ppt/slides/_rels/slide1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7.jpeg"/><Relationship Id="rId1" Type="http://schemas.openxmlformats.org/officeDocument/2006/relationships/slideLayout" Target="../slideLayouts/slideLayout2.xml"/></Relationships>
</file>

<file path=ppt/slides/_rels/slide1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8.jpeg"/><Relationship Id="rId1" Type="http://schemas.openxmlformats.org/officeDocument/2006/relationships/slideLayout" Target="../slideLayouts/slideLayout2.xml"/></Relationships>
</file>

<file path=ppt/slides/_rels/slide1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9.png"/><Relationship Id="rId1" Type="http://schemas.openxmlformats.org/officeDocument/2006/relationships/slideLayout" Target="../slideLayouts/slideLayout2.xml"/></Relationships>
</file>

<file path=ppt/slides/_rels/slide1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0.png"/><Relationship Id="rId1" Type="http://schemas.openxmlformats.org/officeDocument/2006/relationships/slideLayout" Target="../slideLayouts/slideLayout2.xml"/></Relationships>
</file>

<file path=ppt/slides/_rels/slide1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5"/>
          <p:cNvSpPr>
            <a:spLocks noGrp="1" noChangeArrowheads="1"/>
          </p:cNvSpPr>
          <p:nvPr>
            <p:ph type="ctrTitle"/>
          </p:nvPr>
        </p:nvSpPr>
        <p:spPr>
          <a:xfrm>
            <a:off x="685800" y="4191000"/>
            <a:ext cx="8229600" cy="1143000"/>
          </a:xfrm>
        </p:spPr>
        <p:txBody>
          <a:bodyPr/>
          <a:lstStyle/>
          <a:p>
            <a:pPr eaLnBrk="1" hangingPunct="1"/>
            <a:r>
              <a:rPr lang="it-IT" sz="2800" dirty="0" smtClean="0">
                <a:solidFill>
                  <a:srgbClr val="800000"/>
                </a:solidFill>
              </a:rPr>
              <a:t>PIPING</a:t>
            </a:r>
          </a:p>
        </p:txBody>
      </p:sp>
      <p:sp>
        <p:nvSpPr>
          <p:cNvPr id="103432" name="Rectangle 8"/>
          <p:cNvSpPr>
            <a:spLocks noGrp="1" noChangeArrowheads="1"/>
          </p:cNvSpPr>
          <p:nvPr>
            <p:ph type="subTitle" idx="1"/>
          </p:nvPr>
        </p:nvSpPr>
        <p:spPr>
          <a:xfrm>
            <a:off x="1143001" y="1066800"/>
            <a:ext cx="7391400" cy="990600"/>
          </a:xfrm>
        </p:spPr>
        <p:txBody>
          <a:bodyPr/>
          <a:lstStyle/>
          <a:p>
            <a:pPr eaLnBrk="1" hangingPunct="1">
              <a:defRPr/>
            </a:pPr>
            <a:r>
              <a:rPr lang="it-IT" b="1" dirty="0" smtClean="0"/>
              <a:t>Università degli Studi di Cagliari</a:t>
            </a:r>
          </a:p>
          <a:p>
            <a:pPr eaLnBrk="1" hangingPunct="1">
              <a:defRPr/>
            </a:pPr>
            <a:r>
              <a:rPr lang="it-IT" dirty="0" err="1" smtClean="0"/>
              <a:t>D.I.M.C</a:t>
            </a:r>
            <a:endParaRPr lang="it-IT" dirty="0" smtClean="0"/>
          </a:p>
          <a:p>
            <a:pPr eaLnBrk="1" hangingPunct="1">
              <a:defRPr/>
            </a:pPr>
            <a:endParaRPr lang="it-IT" smtClean="0"/>
          </a:p>
          <a:p>
            <a:pPr eaLnBrk="1" hangingPunct="1">
              <a:defRPr/>
            </a:pPr>
            <a:r>
              <a:rPr lang="it-IT" smtClean="0"/>
              <a:t>.</a:t>
            </a:r>
            <a:r>
              <a:rPr lang="it-IT" dirty="0" err="1" smtClean="0"/>
              <a:t>M.</a:t>
            </a:r>
            <a:endParaRPr lang="it-IT" dirty="0" smtClean="0"/>
          </a:p>
        </p:txBody>
      </p:sp>
      <p:pic>
        <p:nvPicPr>
          <p:cNvPr id="2052" name="Picture 10" descr="lo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11961" y="2564904"/>
            <a:ext cx="1230313" cy="1295400"/>
          </a:xfrm>
          <a:prstGeom prst="rect">
            <a:avLst/>
          </a:prstGeom>
          <a:noFill/>
          <a:ln w="19050">
            <a:solidFill>
              <a:srgbClr val="FF3300"/>
            </a:solidFill>
            <a:miter lim="800000"/>
            <a:headEnd/>
            <a:tailEnd/>
          </a:ln>
        </p:spPr>
      </p:pic>
      <p:sp>
        <p:nvSpPr>
          <p:cNvPr id="103437" name="Rectangle 13"/>
          <p:cNvSpPr>
            <a:spLocks noChangeArrowheads="1"/>
          </p:cNvSpPr>
          <p:nvPr/>
        </p:nvSpPr>
        <p:spPr bwMode="auto">
          <a:xfrm>
            <a:off x="1143001" y="5791200"/>
            <a:ext cx="7162800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37" tIns="45718" rIns="91437" bIns="45718"/>
          <a:lstStyle/>
          <a:p>
            <a:pPr algn="ctr">
              <a:lnSpc>
                <a:spcPct val="120000"/>
              </a:lnSpc>
              <a:spcBef>
                <a:spcPct val="20000"/>
              </a:spcBef>
              <a:defRPr/>
            </a:pPr>
            <a:r>
              <a:rPr lang="it-IT" sz="2400" dirty="0">
                <a:solidFill>
                  <a:srgbClr val="002060"/>
                </a:solidFill>
                <a:latin typeface="Tahoma" pitchFamily="34" charset="0"/>
              </a:rPr>
              <a:t>Prof. Ing. Maria Teresa </a:t>
            </a:r>
            <a:r>
              <a:rPr lang="it-IT" sz="2400" dirty="0" err="1">
                <a:solidFill>
                  <a:srgbClr val="002060"/>
                </a:solidFill>
                <a:latin typeface="Tahoma" pitchFamily="34" charset="0"/>
              </a:rPr>
              <a:t>Pilloni</a:t>
            </a:r>
            <a:endParaRPr lang="it-IT" sz="2400" dirty="0">
              <a:solidFill>
                <a:srgbClr val="002060"/>
              </a:solidFill>
              <a:latin typeface="Tahoma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85800" y="1052736"/>
            <a:ext cx="3598168" cy="776064"/>
          </a:xfrm>
        </p:spPr>
        <p:txBody>
          <a:bodyPr/>
          <a:lstStyle/>
          <a:p>
            <a:r>
              <a:rPr lang="it-IT" dirty="0" smtClean="0">
                <a:solidFill>
                  <a:srgbClr val="02441B"/>
                </a:solidFill>
              </a:rPr>
              <a:t>Sommario</a:t>
            </a:r>
            <a:endParaRPr lang="it-IT" dirty="0">
              <a:solidFill>
                <a:srgbClr val="02441B"/>
              </a:solidFill>
            </a:endParaRP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2771800" y="2204864"/>
            <a:ext cx="3538736" cy="3240360"/>
          </a:xfrm>
        </p:spPr>
        <p:txBody>
          <a:bodyPr>
            <a:noAutofit/>
          </a:bodyPr>
          <a:lstStyle/>
          <a:p>
            <a:pPr fontAlgn="base">
              <a:lnSpc>
                <a:spcPct val="134000"/>
              </a:lnSpc>
            </a:pPr>
            <a:r>
              <a:rPr lang="en-US" sz="2400" dirty="0" err="1" smtClean="0"/>
              <a:t>Definizione</a:t>
            </a:r>
            <a:endParaRPr lang="en-US" sz="2400" dirty="0" smtClean="0"/>
          </a:p>
          <a:p>
            <a:pPr fontAlgn="base">
              <a:lnSpc>
                <a:spcPct val="134000"/>
              </a:lnSpc>
            </a:pPr>
            <a:r>
              <a:rPr lang="en-US" sz="2400" dirty="0" err="1" smtClean="0"/>
              <a:t>Tubazioni</a:t>
            </a:r>
            <a:endParaRPr lang="en-US" sz="2400" dirty="0" smtClean="0"/>
          </a:p>
          <a:p>
            <a:pPr fontAlgn="base">
              <a:lnSpc>
                <a:spcPct val="134000"/>
              </a:lnSpc>
            </a:pPr>
            <a:r>
              <a:rPr lang="en-US" sz="2400" dirty="0" err="1" smtClean="0"/>
              <a:t>Accessori</a:t>
            </a:r>
            <a:endParaRPr lang="en-US" sz="2400" dirty="0" smtClean="0"/>
          </a:p>
          <a:p>
            <a:pPr fontAlgn="base">
              <a:lnSpc>
                <a:spcPct val="134000"/>
              </a:lnSpc>
            </a:pPr>
            <a:r>
              <a:rPr lang="en-US" sz="2400" dirty="0" err="1" smtClean="0"/>
              <a:t>Dilatazioni</a:t>
            </a:r>
            <a:r>
              <a:rPr lang="en-US" sz="2400" dirty="0" smtClean="0"/>
              <a:t> </a:t>
            </a:r>
            <a:r>
              <a:rPr lang="en-US" sz="2400" dirty="0" err="1" smtClean="0"/>
              <a:t>termiche</a:t>
            </a:r>
            <a:endParaRPr lang="en-US" sz="2400" dirty="0" smtClean="0"/>
          </a:p>
          <a:p>
            <a:pPr fontAlgn="base">
              <a:lnSpc>
                <a:spcPct val="134000"/>
              </a:lnSpc>
            </a:pPr>
            <a:r>
              <a:rPr lang="en-US" sz="2400" dirty="0" err="1" smtClean="0"/>
              <a:t>Pompe</a:t>
            </a:r>
            <a:r>
              <a:rPr lang="en-US" sz="2400" dirty="0" smtClean="0"/>
              <a:t> e </a:t>
            </a:r>
            <a:r>
              <a:rPr lang="en-US" sz="2400" dirty="0" err="1" smtClean="0"/>
              <a:t>circolatori</a:t>
            </a:r>
            <a:endParaRPr lang="en-US" sz="2400" dirty="0" smtClean="0"/>
          </a:p>
          <a:p>
            <a:pPr fontAlgn="base">
              <a:lnSpc>
                <a:spcPct val="134000"/>
              </a:lnSpc>
            </a:pPr>
            <a:r>
              <a:rPr lang="en-US" sz="2400" dirty="0" err="1" smtClean="0"/>
              <a:t>Valvole</a:t>
            </a:r>
            <a:r>
              <a:rPr lang="en-US" sz="2400" dirty="0" smtClean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722497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85800" y="990600"/>
            <a:ext cx="8062664" cy="494184"/>
          </a:xfrm>
        </p:spPr>
        <p:txBody>
          <a:bodyPr/>
          <a:lstStyle/>
          <a:p>
            <a:r>
              <a:rPr lang="it-IT" sz="2800" dirty="0" smtClean="0">
                <a:solidFill>
                  <a:schemeClr val="accent1">
                    <a:lumMod val="50000"/>
                  </a:schemeClr>
                </a:solidFill>
              </a:rPr>
              <a:t>Definizione</a:t>
            </a:r>
            <a:endParaRPr lang="it-IT" sz="28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539552" y="1412776"/>
            <a:ext cx="8352928" cy="5184576"/>
          </a:xfrm>
        </p:spPr>
        <p:txBody>
          <a:bodyPr>
            <a:noAutofit/>
          </a:bodyPr>
          <a:lstStyle/>
          <a:p>
            <a:pPr marL="0" lvl="0" indent="0" algn="just">
              <a:lnSpc>
                <a:spcPct val="150000"/>
              </a:lnSpc>
              <a:spcBef>
                <a:spcPts val="250"/>
              </a:spcBef>
              <a:buClr>
                <a:schemeClr val="accent1"/>
              </a:buClr>
              <a:buSzPct val="80000"/>
              <a:buNone/>
              <a:defRPr/>
            </a:pPr>
            <a:r>
              <a:rPr lang="it-IT" sz="2400" u="sng" dirty="0" smtClean="0"/>
              <a:t>PIPING</a:t>
            </a:r>
            <a:r>
              <a:rPr lang="it-IT" sz="2400" dirty="0" smtClean="0"/>
              <a:t>:  componenti di impianti di distribuzione </a:t>
            </a:r>
          </a:p>
          <a:p>
            <a:pPr marL="0" lvl="0" indent="0" algn="just">
              <a:lnSpc>
                <a:spcPct val="150000"/>
              </a:lnSpc>
              <a:spcBef>
                <a:spcPts val="250"/>
              </a:spcBef>
              <a:buClr>
                <a:schemeClr val="accent1"/>
              </a:buClr>
              <a:buSzPct val="80000"/>
              <a:buNone/>
              <a:tabLst>
                <a:tab pos="1250950" algn="l"/>
              </a:tabLst>
              <a:defRPr/>
            </a:pPr>
            <a:r>
              <a:rPr lang="it-IT" sz="2400" dirty="0" smtClean="0"/>
              <a:t>	dei fluidi tecnici.</a:t>
            </a:r>
          </a:p>
          <a:p>
            <a:pPr marL="0" lvl="0" indent="0" algn="just">
              <a:spcBef>
                <a:spcPts val="250"/>
              </a:spcBef>
              <a:buClr>
                <a:schemeClr val="accent1"/>
              </a:buClr>
              <a:buSzPct val="80000"/>
              <a:buNone/>
              <a:tabLst>
                <a:tab pos="1250950" algn="l"/>
              </a:tabLst>
              <a:defRPr/>
            </a:pPr>
            <a:endParaRPr lang="it-IT" sz="2400" dirty="0" smtClean="0"/>
          </a:p>
          <a:p>
            <a:pPr marL="0" lvl="0" indent="0" algn="just">
              <a:lnSpc>
                <a:spcPct val="150000"/>
              </a:lnSpc>
              <a:spcBef>
                <a:spcPts val="250"/>
              </a:spcBef>
              <a:buClr>
                <a:schemeClr val="accent1"/>
              </a:buClr>
              <a:buSzPct val="80000"/>
              <a:buNone/>
              <a:defRPr/>
            </a:pPr>
            <a:r>
              <a:rPr lang="it-IT" sz="2400" dirty="0" smtClean="0"/>
              <a:t>Impianti che trasportano diverse tipologie di fluido:</a:t>
            </a:r>
          </a:p>
          <a:p>
            <a:pPr marL="0" indent="0" algn="just">
              <a:lnSpc>
                <a:spcPct val="150000"/>
              </a:lnSpc>
              <a:spcBef>
                <a:spcPts val="250"/>
              </a:spcBef>
              <a:buClr>
                <a:schemeClr val="accent1"/>
              </a:buClr>
              <a:buSzPct val="80000"/>
              <a:defRPr/>
            </a:pPr>
            <a:r>
              <a:rPr lang="it-IT" sz="2400" dirty="0" smtClean="0"/>
              <a:t> approvvigionamento idrico</a:t>
            </a:r>
          </a:p>
          <a:p>
            <a:pPr marL="0" indent="0" algn="just">
              <a:lnSpc>
                <a:spcPct val="150000"/>
              </a:lnSpc>
              <a:spcBef>
                <a:spcPts val="250"/>
              </a:spcBef>
              <a:buClr>
                <a:schemeClr val="accent1"/>
              </a:buClr>
              <a:buSzPct val="80000"/>
              <a:defRPr/>
            </a:pPr>
            <a:r>
              <a:rPr lang="it-IT" sz="2400" dirty="0" smtClean="0"/>
              <a:t> vapore</a:t>
            </a:r>
          </a:p>
          <a:p>
            <a:pPr marL="0" indent="0" algn="just">
              <a:lnSpc>
                <a:spcPct val="150000"/>
              </a:lnSpc>
              <a:spcBef>
                <a:spcPts val="250"/>
              </a:spcBef>
              <a:buClr>
                <a:schemeClr val="accent1"/>
              </a:buClr>
              <a:buSzPct val="80000"/>
              <a:defRPr/>
            </a:pPr>
            <a:r>
              <a:rPr lang="it-IT" sz="2400" dirty="0" smtClean="0"/>
              <a:t> aria compressa</a:t>
            </a:r>
          </a:p>
          <a:p>
            <a:pPr marL="0" indent="0" algn="just">
              <a:lnSpc>
                <a:spcPct val="150000"/>
              </a:lnSpc>
              <a:spcBef>
                <a:spcPts val="250"/>
              </a:spcBef>
              <a:buClr>
                <a:schemeClr val="accent1"/>
              </a:buClr>
              <a:buSzPct val="80000"/>
              <a:defRPr/>
            </a:pPr>
            <a:r>
              <a:rPr lang="it-IT" sz="2400" dirty="0" smtClean="0"/>
              <a:t> riscaldamento </a:t>
            </a:r>
          </a:p>
          <a:p>
            <a:pPr marL="0" indent="0" algn="just">
              <a:lnSpc>
                <a:spcPct val="150000"/>
              </a:lnSpc>
              <a:spcBef>
                <a:spcPts val="250"/>
              </a:spcBef>
              <a:buClr>
                <a:schemeClr val="accent1"/>
              </a:buClr>
              <a:buSzPct val="80000"/>
              <a:defRPr/>
            </a:pPr>
            <a:r>
              <a:rPr lang="it-IT" sz="2400" dirty="0" smtClean="0"/>
              <a:t> climatizzazione </a:t>
            </a:r>
            <a:endParaRPr lang="it-IT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2130" name="Picture 2" descr="Immagine correlat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59" y="1268760"/>
            <a:ext cx="8060503" cy="504056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8450" name="Picture 2" descr="Immagine correlat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1052736"/>
            <a:ext cx="7272808" cy="5454606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Rete idrica</a:t>
            </a:r>
            <a:endParaRPr lang="it-IT" dirty="0"/>
          </a:p>
        </p:txBody>
      </p:sp>
      <p:graphicFrame>
        <p:nvGraphicFramePr>
          <p:cNvPr id="7170" name="Object 1026"/>
          <p:cNvGraphicFramePr>
            <a:graphicFrameLocks noChangeAspect="1"/>
          </p:cNvGraphicFramePr>
          <p:nvPr/>
        </p:nvGraphicFramePr>
        <p:xfrm>
          <a:off x="468313" y="1124744"/>
          <a:ext cx="8116887" cy="47513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89505" name="AutoCAD Drawing" r:id="rId3" imgW="8820150" imgH="5162550" progId="">
                  <p:embed/>
                </p:oleObj>
              </mc:Choice>
              <mc:Fallback>
                <p:oleObj name="AutoCAD Drawing" r:id="rId3" imgW="8820150" imgH="5162550" progId="">
                  <p:embed/>
                  <p:pic>
                    <p:nvPicPr>
                      <p:cNvPr id="0" name="Picture 3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313" y="1124744"/>
                        <a:ext cx="8116887" cy="4751387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 w="9525">
                        <a:solidFill>
                          <a:srgbClr val="FF3300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611560" y="2348880"/>
            <a:ext cx="7272808" cy="3456384"/>
          </a:xfrm>
        </p:spPr>
        <p:txBody>
          <a:bodyPr>
            <a:noAutofit/>
          </a:bodyPr>
          <a:lstStyle/>
          <a:p>
            <a:pPr fontAlgn="base">
              <a:lnSpc>
                <a:spcPct val="134000"/>
              </a:lnSpc>
            </a:pPr>
            <a:r>
              <a:rPr lang="en-US" sz="2400" dirty="0" smtClean="0"/>
              <a:t>Ferro </a:t>
            </a:r>
            <a:r>
              <a:rPr lang="en-US" sz="2400" dirty="0" err="1" smtClean="0"/>
              <a:t>zincato</a:t>
            </a:r>
            <a:endParaRPr lang="en-US" sz="2400" dirty="0" smtClean="0"/>
          </a:p>
          <a:p>
            <a:pPr fontAlgn="base">
              <a:lnSpc>
                <a:spcPct val="134000"/>
              </a:lnSpc>
            </a:pPr>
            <a:r>
              <a:rPr lang="en-US" sz="2400" dirty="0" err="1" smtClean="0"/>
              <a:t>Acciaio</a:t>
            </a:r>
            <a:endParaRPr lang="en-US" sz="2400" dirty="0" smtClean="0"/>
          </a:p>
          <a:p>
            <a:pPr fontAlgn="base">
              <a:lnSpc>
                <a:spcPct val="134000"/>
              </a:lnSpc>
            </a:pPr>
            <a:r>
              <a:rPr lang="en-US" sz="2400" dirty="0" err="1" smtClean="0"/>
              <a:t>Plastica</a:t>
            </a:r>
            <a:r>
              <a:rPr lang="en-US" sz="2400" dirty="0" smtClean="0"/>
              <a:t> (PVC, </a:t>
            </a:r>
            <a:r>
              <a:rPr lang="en-US" sz="2400" dirty="0" err="1" smtClean="0"/>
              <a:t>polietilene</a:t>
            </a:r>
            <a:r>
              <a:rPr lang="en-US" sz="2400" dirty="0" smtClean="0"/>
              <a:t>)</a:t>
            </a:r>
          </a:p>
          <a:p>
            <a:pPr fontAlgn="base">
              <a:lnSpc>
                <a:spcPct val="134000"/>
              </a:lnSpc>
            </a:pPr>
            <a:r>
              <a:rPr lang="en-US" sz="2400" dirty="0" err="1" smtClean="0"/>
              <a:t>Cemento</a:t>
            </a:r>
            <a:r>
              <a:rPr lang="en-US" sz="2400" dirty="0" smtClean="0"/>
              <a:t> (per </a:t>
            </a:r>
            <a:r>
              <a:rPr lang="en-US" sz="2400" dirty="0" err="1" smtClean="0"/>
              <a:t>sistemi</a:t>
            </a:r>
            <a:r>
              <a:rPr lang="en-US" sz="2400" dirty="0" smtClean="0"/>
              <a:t> </a:t>
            </a:r>
            <a:r>
              <a:rPr lang="en-US" sz="2400" dirty="0" err="1" smtClean="0"/>
              <a:t>di</a:t>
            </a:r>
            <a:r>
              <a:rPr lang="en-US" sz="2400" dirty="0" smtClean="0"/>
              <a:t> </a:t>
            </a:r>
            <a:r>
              <a:rPr lang="en-US" sz="2400" dirty="0" err="1" smtClean="0"/>
              <a:t>scarico</a:t>
            </a:r>
            <a:r>
              <a:rPr lang="en-US" sz="2400" dirty="0" smtClean="0"/>
              <a:t> </a:t>
            </a:r>
            <a:r>
              <a:rPr lang="en-US" sz="2400" dirty="0" err="1" smtClean="0"/>
              <a:t>industriale</a:t>
            </a:r>
            <a:r>
              <a:rPr lang="en-US" sz="2400" dirty="0" smtClean="0"/>
              <a:t>)</a:t>
            </a:r>
          </a:p>
          <a:p>
            <a:pPr fontAlgn="base">
              <a:lnSpc>
                <a:spcPct val="134000"/>
              </a:lnSpc>
            </a:pPr>
            <a:r>
              <a:rPr lang="en-US" sz="2400" dirty="0" err="1" smtClean="0"/>
              <a:t>Ghisa</a:t>
            </a:r>
            <a:endParaRPr lang="en-US" sz="2400" dirty="0" smtClean="0"/>
          </a:p>
          <a:p>
            <a:pPr fontAlgn="base">
              <a:lnSpc>
                <a:spcPct val="134000"/>
              </a:lnSpc>
            </a:pPr>
            <a:r>
              <a:rPr lang="en-US" sz="2400" dirty="0" err="1" smtClean="0"/>
              <a:t>Rame</a:t>
            </a:r>
            <a:r>
              <a:rPr lang="en-US" sz="2400" dirty="0" smtClean="0"/>
              <a:t> (</a:t>
            </a:r>
            <a:r>
              <a:rPr lang="en-US" sz="2400" dirty="0" err="1" smtClean="0"/>
              <a:t>Impianti</a:t>
            </a:r>
            <a:r>
              <a:rPr lang="en-US" sz="2400" dirty="0" smtClean="0"/>
              <a:t> </a:t>
            </a:r>
            <a:r>
              <a:rPr lang="en-US" sz="2400" dirty="0" err="1" smtClean="0"/>
              <a:t>riscaldamento</a:t>
            </a:r>
            <a:r>
              <a:rPr lang="en-US" sz="2400" dirty="0" smtClean="0"/>
              <a:t>)</a:t>
            </a:r>
          </a:p>
          <a:p>
            <a:pPr fontAlgn="base">
              <a:lnSpc>
                <a:spcPct val="134000"/>
              </a:lnSpc>
            </a:pPr>
            <a:endParaRPr lang="en-US" sz="2400" dirty="0" smtClean="0"/>
          </a:p>
        </p:txBody>
      </p:sp>
      <p:sp>
        <p:nvSpPr>
          <p:cNvPr id="9" name="Titolo 1"/>
          <p:cNvSpPr>
            <a:spLocks noGrp="1"/>
          </p:cNvSpPr>
          <p:nvPr>
            <p:ph type="title"/>
          </p:nvPr>
        </p:nvSpPr>
        <p:spPr>
          <a:xfrm>
            <a:off x="685800" y="990600"/>
            <a:ext cx="8062664" cy="494184"/>
          </a:xfrm>
        </p:spPr>
        <p:txBody>
          <a:bodyPr/>
          <a:lstStyle/>
          <a:p>
            <a:r>
              <a:rPr lang="it-IT" sz="2800" dirty="0" smtClean="0">
                <a:solidFill>
                  <a:schemeClr val="accent1">
                    <a:lumMod val="50000"/>
                  </a:schemeClr>
                </a:solidFill>
              </a:rPr>
              <a:t>Materiali</a:t>
            </a:r>
            <a:endParaRPr lang="it-IT" sz="28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2497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611560" y="2348880"/>
            <a:ext cx="7272808" cy="3456384"/>
          </a:xfrm>
        </p:spPr>
        <p:txBody>
          <a:bodyPr>
            <a:noAutofit/>
          </a:bodyPr>
          <a:lstStyle/>
          <a:p>
            <a:pPr fontAlgn="base">
              <a:lnSpc>
                <a:spcPct val="134000"/>
              </a:lnSpc>
            </a:pPr>
            <a:r>
              <a:rPr lang="en-US" sz="2400" dirty="0" err="1" smtClean="0"/>
              <a:t>Condizioni</a:t>
            </a:r>
            <a:r>
              <a:rPr lang="en-US" sz="2400" dirty="0" smtClean="0"/>
              <a:t> </a:t>
            </a:r>
            <a:r>
              <a:rPr lang="en-US" sz="2400" dirty="0" err="1" smtClean="0"/>
              <a:t>di</a:t>
            </a:r>
            <a:r>
              <a:rPr lang="en-US" sz="2400" dirty="0" smtClean="0"/>
              <a:t> </a:t>
            </a:r>
            <a:r>
              <a:rPr lang="en-US" sz="2400" dirty="0" err="1" smtClean="0"/>
              <a:t>funzionamento</a:t>
            </a:r>
            <a:r>
              <a:rPr lang="en-US" sz="2400" dirty="0" smtClean="0"/>
              <a:t> (p, T)</a:t>
            </a:r>
          </a:p>
          <a:p>
            <a:pPr fontAlgn="base">
              <a:lnSpc>
                <a:spcPct val="134000"/>
              </a:lnSpc>
            </a:pPr>
            <a:r>
              <a:rPr lang="en-US" sz="2400" dirty="0" err="1" smtClean="0"/>
              <a:t>Tipo</a:t>
            </a:r>
            <a:r>
              <a:rPr lang="en-US" sz="2400" dirty="0" smtClean="0"/>
              <a:t> </a:t>
            </a:r>
            <a:r>
              <a:rPr lang="en-US" sz="2400" dirty="0" err="1" smtClean="0"/>
              <a:t>di</a:t>
            </a:r>
            <a:r>
              <a:rPr lang="en-US" sz="2400" dirty="0" smtClean="0"/>
              <a:t> </a:t>
            </a:r>
            <a:r>
              <a:rPr lang="en-US" sz="2400" dirty="0" err="1" smtClean="0"/>
              <a:t>fluido</a:t>
            </a:r>
            <a:r>
              <a:rPr lang="en-US" sz="2400" dirty="0" smtClean="0"/>
              <a:t> (</a:t>
            </a:r>
            <a:r>
              <a:rPr lang="en-US" sz="2400" dirty="0" err="1" smtClean="0"/>
              <a:t>aggressività</a:t>
            </a:r>
            <a:r>
              <a:rPr lang="en-US" sz="2400" dirty="0" smtClean="0"/>
              <a:t> </a:t>
            </a:r>
            <a:r>
              <a:rPr lang="en-US" sz="2400" dirty="0" err="1" smtClean="0"/>
              <a:t>chimica</a:t>
            </a:r>
            <a:r>
              <a:rPr lang="en-US" sz="2400" dirty="0" smtClean="0"/>
              <a:t>, </a:t>
            </a:r>
            <a:r>
              <a:rPr lang="en-US" sz="2400" dirty="0" err="1" smtClean="0"/>
              <a:t>fisica</a:t>
            </a:r>
            <a:r>
              <a:rPr lang="en-US" sz="2400" dirty="0" smtClean="0"/>
              <a:t> (H</a:t>
            </a:r>
            <a:r>
              <a:rPr lang="en-US" sz="2400" baseline="-25000" dirty="0" smtClean="0"/>
              <a:t>2</a:t>
            </a:r>
            <a:r>
              <a:rPr lang="en-US" sz="2400" dirty="0" smtClean="0"/>
              <a:t>O con </a:t>
            </a:r>
            <a:r>
              <a:rPr lang="en-US" sz="2400" dirty="0" err="1" smtClean="0"/>
              <a:t>sabbia</a:t>
            </a:r>
            <a:r>
              <a:rPr lang="en-US" sz="2400" dirty="0" smtClean="0"/>
              <a:t>)</a:t>
            </a:r>
          </a:p>
          <a:p>
            <a:pPr fontAlgn="base">
              <a:lnSpc>
                <a:spcPct val="134000"/>
              </a:lnSpc>
            </a:pPr>
            <a:r>
              <a:rPr lang="en-US" sz="2400" dirty="0" err="1" smtClean="0"/>
              <a:t>Aggressività</a:t>
            </a:r>
            <a:r>
              <a:rPr lang="en-US" sz="2400" dirty="0" smtClean="0"/>
              <a:t> </a:t>
            </a:r>
            <a:r>
              <a:rPr lang="en-US" sz="2400" dirty="0" err="1" smtClean="0"/>
              <a:t>dell’ambiente</a:t>
            </a:r>
            <a:r>
              <a:rPr lang="en-US" sz="2400" dirty="0" smtClean="0"/>
              <a:t> </a:t>
            </a:r>
            <a:r>
              <a:rPr lang="en-US" sz="2400" dirty="0" err="1" smtClean="0"/>
              <a:t>esterno</a:t>
            </a:r>
            <a:endParaRPr lang="en-US" sz="2400" dirty="0" smtClean="0"/>
          </a:p>
          <a:p>
            <a:pPr fontAlgn="base">
              <a:lnSpc>
                <a:spcPct val="134000"/>
              </a:lnSpc>
            </a:pPr>
            <a:r>
              <a:rPr lang="en-US" sz="2400" dirty="0" err="1" smtClean="0"/>
              <a:t>Dilatazione</a:t>
            </a:r>
            <a:endParaRPr lang="en-US" sz="2400" dirty="0" smtClean="0"/>
          </a:p>
          <a:p>
            <a:pPr fontAlgn="base">
              <a:lnSpc>
                <a:spcPct val="134000"/>
              </a:lnSpc>
            </a:pPr>
            <a:endParaRPr lang="en-US" sz="2400" dirty="0" smtClean="0"/>
          </a:p>
        </p:txBody>
      </p:sp>
      <p:sp>
        <p:nvSpPr>
          <p:cNvPr id="9" name="Titolo 1"/>
          <p:cNvSpPr>
            <a:spLocks noGrp="1"/>
          </p:cNvSpPr>
          <p:nvPr>
            <p:ph type="title"/>
          </p:nvPr>
        </p:nvSpPr>
        <p:spPr>
          <a:xfrm>
            <a:off x="685800" y="990600"/>
            <a:ext cx="8062664" cy="494184"/>
          </a:xfrm>
        </p:spPr>
        <p:txBody>
          <a:bodyPr/>
          <a:lstStyle/>
          <a:p>
            <a:r>
              <a:rPr lang="it-IT" sz="2800" dirty="0" smtClean="0">
                <a:solidFill>
                  <a:schemeClr val="accent1">
                    <a:lumMod val="50000"/>
                  </a:schemeClr>
                </a:solidFill>
              </a:rPr>
              <a:t>Materiali (criteri di scelta)</a:t>
            </a:r>
            <a:endParaRPr lang="it-IT" sz="28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2497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z="2800" dirty="0" smtClean="0">
                <a:solidFill>
                  <a:schemeClr val="accent1">
                    <a:lumMod val="50000"/>
                  </a:schemeClr>
                </a:solidFill>
              </a:rPr>
              <a:t>Tubazioni – Identificazione fluido </a:t>
            </a:r>
            <a:endParaRPr lang="it-IT" sz="28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683568" y="1844824"/>
            <a:ext cx="8153400" cy="4876800"/>
          </a:xfrm>
        </p:spPr>
        <p:txBody>
          <a:bodyPr>
            <a:normAutofit lnSpcReduction="10000"/>
          </a:bodyPr>
          <a:lstStyle/>
          <a:p>
            <a:r>
              <a:rPr lang="it-IT" dirty="0" smtClean="0"/>
              <a:t>Colore (su tutta la tubazione o a bande): </a:t>
            </a:r>
          </a:p>
          <a:p>
            <a:pPr lvl="1"/>
            <a:r>
              <a:rPr lang="it-IT" dirty="0" smtClean="0"/>
              <a:t>verde: acqua</a:t>
            </a:r>
          </a:p>
          <a:p>
            <a:pPr lvl="1"/>
            <a:r>
              <a:rPr lang="it-IT" dirty="0" smtClean="0"/>
              <a:t>grigio argento: vapore o acqua surriscaldata</a:t>
            </a:r>
          </a:p>
          <a:p>
            <a:pPr lvl="1"/>
            <a:r>
              <a:rPr lang="it-IT" dirty="0" smtClean="0"/>
              <a:t>giallo ocra: gas (aria esclusa)</a:t>
            </a:r>
          </a:p>
          <a:p>
            <a:pPr lvl="1"/>
            <a:r>
              <a:rPr lang="it-IT" dirty="0" smtClean="0"/>
              <a:t>azzurro chiaro: aria compressa</a:t>
            </a:r>
          </a:p>
          <a:p>
            <a:pPr lvl="1"/>
            <a:r>
              <a:rPr lang="it-IT" dirty="0" smtClean="0"/>
              <a:t>rosso: antincendio</a:t>
            </a:r>
          </a:p>
          <a:p>
            <a:pPr lvl="1"/>
            <a:r>
              <a:rPr lang="it-IT" dirty="0" smtClean="0"/>
              <a:t>marrone: oli minerali, combustibili liquidi</a:t>
            </a:r>
          </a:p>
          <a:p>
            <a:pPr lvl="1"/>
            <a:r>
              <a:rPr lang="it-IT" dirty="0" smtClean="0"/>
              <a:t>nero: altri liquidi</a:t>
            </a:r>
          </a:p>
          <a:p>
            <a:r>
              <a:rPr lang="it-IT" dirty="0" smtClean="0"/>
              <a:t>Nome esteso</a:t>
            </a:r>
          </a:p>
          <a:p>
            <a:r>
              <a:rPr lang="it-IT" dirty="0" smtClean="0"/>
              <a:t>Abbreviazione</a:t>
            </a:r>
          </a:p>
          <a:p>
            <a:r>
              <a:rPr lang="it-IT" dirty="0" smtClean="0"/>
              <a:t>Formula chimica</a:t>
            </a:r>
            <a:endParaRPr lang="it-IT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331640" y="1988840"/>
            <a:ext cx="6912768" cy="792088"/>
          </a:xfrm>
        </p:spPr>
        <p:txBody>
          <a:bodyPr>
            <a:normAutofit fontScale="92500" lnSpcReduction="20000"/>
          </a:bodyPr>
          <a:lstStyle/>
          <a:p>
            <a:endParaRPr lang="it-IT" dirty="0" smtClean="0"/>
          </a:p>
          <a:p>
            <a:pPr>
              <a:buNone/>
            </a:pPr>
            <a:r>
              <a:rPr lang="it-IT" dirty="0" smtClean="0"/>
              <a:t>Si determina in base alla portata: esempio</a:t>
            </a:r>
          </a:p>
          <a:p>
            <a:endParaRPr lang="it-IT" dirty="0" smtClean="0"/>
          </a:p>
        </p:txBody>
      </p:sp>
      <p:sp>
        <p:nvSpPr>
          <p:cNvPr id="6" name="Titolo 1"/>
          <p:cNvSpPr txBox="1">
            <a:spLocks/>
          </p:cNvSpPr>
          <p:nvPr/>
        </p:nvSpPr>
        <p:spPr bwMode="auto">
          <a:xfrm>
            <a:off x="2843808" y="1268760"/>
            <a:ext cx="3096344" cy="576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2800" b="1" i="0" u="none" strike="noStrike" kern="0" cap="none" spc="0" normalizeH="0" baseline="0" noProof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Diametro</a:t>
            </a:r>
            <a:endParaRPr kumimoji="0" lang="it-IT" sz="2800" b="1" i="0" u="none" strike="noStrike" kern="0" cap="none" spc="0" normalizeH="0" baseline="0" noProof="0" dirty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8" name="Rettangolo 7"/>
          <p:cNvSpPr/>
          <p:nvPr/>
        </p:nvSpPr>
        <p:spPr bwMode="auto">
          <a:xfrm>
            <a:off x="899592" y="4869160"/>
            <a:ext cx="1296144" cy="648072"/>
          </a:xfrm>
          <a:prstGeom prst="rect">
            <a:avLst/>
          </a:prstGeom>
          <a:noFill/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2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36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Verdana" pitchFamily="34" charset="0"/>
            </a:endParaRPr>
          </a:p>
        </p:txBody>
      </p:sp>
      <p:cxnSp>
        <p:nvCxnSpPr>
          <p:cNvPr id="12" name="Forma 11"/>
          <p:cNvCxnSpPr>
            <a:stCxn id="8" idx="0"/>
          </p:cNvCxnSpPr>
          <p:nvPr/>
        </p:nvCxnSpPr>
        <p:spPr bwMode="auto">
          <a:xfrm rot="5400000" flipH="1" flipV="1">
            <a:off x="3779912" y="2132856"/>
            <a:ext cx="504056" cy="4968552"/>
          </a:xfrm>
          <a:prstGeom prst="bentConnector2">
            <a:avLst/>
          </a:prstGeom>
          <a:noFill/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2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4" name="Connettore 4 13"/>
          <p:cNvCxnSpPr/>
          <p:nvPr/>
        </p:nvCxnSpPr>
        <p:spPr bwMode="auto">
          <a:xfrm>
            <a:off x="3203848" y="4365104"/>
            <a:ext cx="1008112" cy="792088"/>
          </a:xfrm>
          <a:prstGeom prst="bentConnector3">
            <a:avLst>
              <a:gd name="adj1" fmla="val 50000"/>
            </a:avLst>
          </a:prstGeom>
          <a:noFill/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2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6" name="Connettore 1 15"/>
          <p:cNvCxnSpPr/>
          <p:nvPr/>
        </p:nvCxnSpPr>
        <p:spPr bwMode="auto">
          <a:xfrm flipV="1">
            <a:off x="5148064" y="3861048"/>
            <a:ext cx="0" cy="504056"/>
          </a:xfrm>
          <a:prstGeom prst="line">
            <a:avLst/>
          </a:prstGeom>
          <a:noFill/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2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7" name="Rettangolo 16"/>
          <p:cNvSpPr/>
          <p:nvPr/>
        </p:nvSpPr>
        <p:spPr bwMode="auto">
          <a:xfrm>
            <a:off x="4211960" y="4941168"/>
            <a:ext cx="936104" cy="504056"/>
          </a:xfrm>
          <a:prstGeom prst="rect">
            <a:avLst/>
          </a:prstGeom>
          <a:noFill/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2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36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Verdana" pitchFamily="34" charset="0"/>
            </a:endParaRPr>
          </a:p>
        </p:txBody>
      </p:sp>
      <p:sp>
        <p:nvSpPr>
          <p:cNvPr id="18" name="Rettangolo 17"/>
          <p:cNvSpPr/>
          <p:nvPr/>
        </p:nvSpPr>
        <p:spPr bwMode="auto">
          <a:xfrm>
            <a:off x="4716016" y="3429000"/>
            <a:ext cx="936104" cy="432048"/>
          </a:xfrm>
          <a:prstGeom prst="rect">
            <a:avLst/>
          </a:prstGeom>
          <a:noFill/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2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36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Verdana" pitchFamily="34" charset="0"/>
            </a:endParaRPr>
          </a:p>
        </p:txBody>
      </p:sp>
      <p:sp>
        <p:nvSpPr>
          <p:cNvPr id="19" name="Rettangolo 18"/>
          <p:cNvSpPr/>
          <p:nvPr/>
        </p:nvSpPr>
        <p:spPr bwMode="auto">
          <a:xfrm>
            <a:off x="6516216" y="4077072"/>
            <a:ext cx="1080120" cy="576064"/>
          </a:xfrm>
          <a:prstGeom prst="rect">
            <a:avLst/>
          </a:prstGeom>
          <a:noFill/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2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36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Verdana" pitchFamily="34" charset="0"/>
            </a:endParaRPr>
          </a:p>
        </p:txBody>
      </p:sp>
      <p:cxnSp>
        <p:nvCxnSpPr>
          <p:cNvPr id="21" name="Connettore 1 20"/>
          <p:cNvCxnSpPr/>
          <p:nvPr/>
        </p:nvCxnSpPr>
        <p:spPr bwMode="auto">
          <a:xfrm>
            <a:off x="3347864" y="4221088"/>
            <a:ext cx="0" cy="288032"/>
          </a:xfrm>
          <a:prstGeom prst="line">
            <a:avLst/>
          </a:prstGeom>
          <a:noFill/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2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5" name="Connettore 1 24"/>
          <p:cNvCxnSpPr/>
          <p:nvPr/>
        </p:nvCxnSpPr>
        <p:spPr bwMode="auto">
          <a:xfrm>
            <a:off x="1403648" y="4581128"/>
            <a:ext cx="288032" cy="0"/>
          </a:xfrm>
          <a:prstGeom prst="line">
            <a:avLst/>
          </a:prstGeom>
          <a:noFill/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2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27" name="Segnaposto contenuto 2"/>
          <p:cNvSpPr txBox="1">
            <a:spLocks/>
          </p:cNvSpPr>
          <p:nvPr/>
        </p:nvSpPr>
        <p:spPr bwMode="auto">
          <a:xfrm>
            <a:off x="1115616" y="4221088"/>
            <a:ext cx="648072" cy="576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t" anchorCtr="0" compatLnSpc="1">
            <a:prstTxWarp prst="textNoShape">
              <a:avLst/>
            </a:prstTxWarp>
            <a:normAutofit fontScale="62500" lnSpcReduction="20000"/>
          </a:bodyPr>
          <a:lstStyle/>
          <a:p>
            <a:pPr marL="342886" marR="0" lvl="0" indent="-342886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endParaRPr kumimoji="0" lang="it-IT" sz="2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886" marR="0" lvl="0" indent="-342886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lang="it-IT" sz="2600" kern="0" dirty="0" smtClean="0">
                <a:solidFill>
                  <a:schemeClr val="tx1"/>
                </a:solidFill>
                <a:latin typeface="+mn-lt"/>
              </a:rPr>
              <a:t>0</a:t>
            </a:r>
            <a:endParaRPr kumimoji="0" lang="it-IT" sz="25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8" name="Segnaposto contenuto 2"/>
          <p:cNvSpPr txBox="1">
            <a:spLocks/>
          </p:cNvSpPr>
          <p:nvPr/>
        </p:nvSpPr>
        <p:spPr bwMode="auto">
          <a:xfrm>
            <a:off x="3059832" y="3789040"/>
            <a:ext cx="648072" cy="576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t" anchorCtr="0" compatLnSpc="1">
            <a:prstTxWarp prst="textNoShape">
              <a:avLst/>
            </a:prstTxWarp>
            <a:normAutofit fontScale="62500" lnSpcReduction="20000"/>
          </a:bodyPr>
          <a:lstStyle/>
          <a:p>
            <a:pPr marL="342886" marR="0" lvl="0" indent="-342886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endParaRPr kumimoji="0" lang="it-IT" sz="2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886" marR="0" lvl="0" indent="-342886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lang="it-IT" sz="2600" kern="0" dirty="0" smtClean="0">
                <a:solidFill>
                  <a:schemeClr val="tx1"/>
                </a:solidFill>
                <a:latin typeface="+mn-lt"/>
              </a:rPr>
              <a:t>1</a:t>
            </a:r>
            <a:endParaRPr kumimoji="0" lang="it-IT" sz="25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0" name="Segnaposto contenuto 2"/>
          <p:cNvSpPr txBox="1">
            <a:spLocks/>
          </p:cNvSpPr>
          <p:nvPr/>
        </p:nvSpPr>
        <p:spPr bwMode="auto">
          <a:xfrm>
            <a:off x="6156176" y="3789040"/>
            <a:ext cx="648072" cy="576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t" anchorCtr="0" compatLnSpc="1">
            <a:prstTxWarp prst="textNoShape">
              <a:avLst/>
            </a:prstTxWarp>
            <a:normAutofit fontScale="62500" lnSpcReduction="20000"/>
          </a:bodyPr>
          <a:lstStyle/>
          <a:p>
            <a:pPr marL="342886" marR="0" lvl="0" indent="-342886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endParaRPr kumimoji="0" lang="it-IT" sz="2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886" marR="0" lvl="0" indent="-342886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lang="it-IT" sz="2600" kern="0" dirty="0" smtClean="0">
                <a:solidFill>
                  <a:schemeClr val="tx1"/>
                </a:solidFill>
                <a:latin typeface="+mn-lt"/>
              </a:rPr>
              <a:t>B</a:t>
            </a:r>
            <a:endParaRPr kumimoji="0" lang="it-IT" sz="25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1" name="Segnaposto contenuto 2"/>
          <p:cNvSpPr txBox="1">
            <a:spLocks/>
          </p:cNvSpPr>
          <p:nvPr/>
        </p:nvSpPr>
        <p:spPr bwMode="auto">
          <a:xfrm>
            <a:off x="3635896" y="5013176"/>
            <a:ext cx="648072" cy="576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t" anchorCtr="0" compatLnSpc="1">
            <a:prstTxWarp prst="textNoShape">
              <a:avLst/>
            </a:prstTxWarp>
            <a:normAutofit fontScale="62500" lnSpcReduction="20000"/>
          </a:bodyPr>
          <a:lstStyle/>
          <a:p>
            <a:pPr marL="342886" marR="0" lvl="0" indent="-342886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endParaRPr kumimoji="0" lang="it-IT" sz="2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886" marR="0" lvl="0" indent="-342886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lang="it-IT" sz="2600" kern="0" dirty="0" smtClean="0">
                <a:solidFill>
                  <a:schemeClr val="tx1"/>
                </a:solidFill>
                <a:latin typeface="+mn-lt"/>
              </a:rPr>
              <a:t>C</a:t>
            </a:r>
            <a:endParaRPr kumimoji="0" lang="it-IT" sz="25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2" name="Segnaposto contenuto 2"/>
          <p:cNvSpPr txBox="1">
            <a:spLocks/>
          </p:cNvSpPr>
          <p:nvPr/>
        </p:nvSpPr>
        <p:spPr bwMode="auto">
          <a:xfrm>
            <a:off x="4644008" y="3717032"/>
            <a:ext cx="648072" cy="576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t" anchorCtr="0" compatLnSpc="1">
            <a:prstTxWarp prst="textNoShape">
              <a:avLst/>
            </a:prstTxWarp>
            <a:normAutofit fontScale="62500" lnSpcReduction="20000"/>
          </a:bodyPr>
          <a:lstStyle/>
          <a:p>
            <a:pPr marL="342886" marR="0" lvl="0" indent="-342886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endParaRPr kumimoji="0" lang="it-IT" sz="2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886" marR="0" lvl="0" indent="-342886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lang="it-IT" sz="2600" kern="0" dirty="0" smtClean="0">
                <a:solidFill>
                  <a:schemeClr val="tx1"/>
                </a:solidFill>
                <a:latin typeface="+mn-lt"/>
              </a:rPr>
              <a:t>A</a:t>
            </a:r>
            <a:endParaRPr kumimoji="0" lang="it-IT" sz="25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3" name="Segnaposto contenuto 2"/>
          <p:cNvSpPr txBox="1">
            <a:spLocks/>
          </p:cNvSpPr>
          <p:nvPr/>
        </p:nvSpPr>
        <p:spPr bwMode="auto">
          <a:xfrm>
            <a:off x="899592" y="4797152"/>
            <a:ext cx="1440160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t" anchorCtr="0" compatLnSpc="1">
            <a:prstTxWarp prst="textNoShape">
              <a:avLst/>
            </a:prstTxWarp>
            <a:normAutofit fontScale="40000" lnSpcReduction="20000"/>
          </a:bodyPr>
          <a:lstStyle/>
          <a:p>
            <a:pPr marL="342886" marR="0" lvl="0" indent="-342886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endParaRPr kumimoji="0" lang="it-IT" sz="2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886" marR="0" lvl="0" indent="-342886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lang="it-IT" sz="2600" kern="0" dirty="0" smtClean="0">
                <a:solidFill>
                  <a:schemeClr val="tx1"/>
                </a:solidFill>
                <a:latin typeface="+mn-lt"/>
              </a:rPr>
              <a:t>Fonte</a:t>
            </a:r>
          </a:p>
          <a:p>
            <a:pPr marL="342886" marR="0" lvl="0" indent="-342886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lang="it-IT" sz="2600" kern="0" dirty="0" smtClean="0">
                <a:solidFill>
                  <a:schemeClr val="tx1"/>
                </a:solidFill>
                <a:latin typeface="+mn-lt"/>
              </a:rPr>
              <a:t>approvvigionamento</a:t>
            </a:r>
            <a:endParaRPr kumimoji="0" lang="it-IT" sz="25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 txBox="1">
            <a:spLocks/>
          </p:cNvSpPr>
          <p:nvPr/>
        </p:nvSpPr>
        <p:spPr bwMode="auto">
          <a:xfrm>
            <a:off x="611560" y="2060848"/>
            <a:ext cx="8064896" cy="38164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t" anchorCtr="0" compatLnSpc="1">
            <a:prstTxWarp prst="textNoShape">
              <a:avLst/>
            </a:prstTxWarp>
            <a:noAutofit/>
          </a:bodyPr>
          <a:lstStyle/>
          <a:p>
            <a:pPr marL="514350" marR="0" lvl="0" indent="-514350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endParaRPr lang="it-IT" sz="2800" kern="0" dirty="0" smtClean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6" name="Segnaposto contenuto 2"/>
          <p:cNvSpPr txBox="1">
            <a:spLocks/>
          </p:cNvSpPr>
          <p:nvPr/>
        </p:nvSpPr>
        <p:spPr bwMode="auto">
          <a:xfrm>
            <a:off x="1475656" y="2420888"/>
            <a:ext cx="6048672" cy="2880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t" anchorCtr="0" compatLnSpc="1">
            <a:prstTxWarp prst="textNoShape">
              <a:avLst/>
            </a:prstTxWarp>
            <a:normAutofit fontScale="47500" lnSpcReduction="20000"/>
          </a:bodyPr>
          <a:lstStyle/>
          <a:p>
            <a:pPr marL="342886" marR="0" lvl="0" indent="-342886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endParaRPr kumimoji="0" lang="it-IT" sz="2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886" marR="0" lvl="0" indent="-342886" algn="l" defTabSz="914400" rtl="0" eaLnBrk="0" fontAlgn="base" latinLnBrk="0" hangingPunct="0">
              <a:lnSpc>
                <a:spcPct val="17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lang="it-IT" sz="5100" kern="0" dirty="0" smtClean="0">
                <a:solidFill>
                  <a:schemeClr val="tx1"/>
                </a:solidFill>
                <a:latin typeface="+mn-lt"/>
              </a:rPr>
              <a:t>Pressione di alimentazione</a:t>
            </a:r>
          </a:p>
          <a:p>
            <a:pPr marL="342886" marR="0" lvl="0" indent="-342886" algn="l" defTabSz="914400" rtl="0" eaLnBrk="0" fontAlgn="base" latinLnBrk="0" hangingPunct="0">
              <a:lnSpc>
                <a:spcPct val="17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it-IT" sz="5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Diagramma di richiesta</a:t>
            </a:r>
          </a:p>
          <a:p>
            <a:pPr marL="342886" marR="0" lvl="0" indent="-342886" algn="l" defTabSz="914400" rtl="0" eaLnBrk="0" fontAlgn="base" latinLnBrk="0" hangingPunct="0">
              <a:lnSpc>
                <a:spcPct val="17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lang="it-IT" sz="5100" kern="0" dirty="0" smtClean="0">
                <a:solidFill>
                  <a:schemeClr val="tx1"/>
                </a:solidFill>
                <a:latin typeface="+mn-lt"/>
              </a:rPr>
              <a:t>Lunghezze dei tronchi di tubazione</a:t>
            </a:r>
          </a:p>
          <a:p>
            <a:pPr marL="342886" marR="0" lvl="0" indent="-342886" algn="l" defTabSz="914400" rtl="0" eaLnBrk="0" fontAlgn="base" latinLnBrk="0" hangingPunct="0">
              <a:lnSpc>
                <a:spcPct val="17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it-IT" sz="5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Quota di ogni utenza</a:t>
            </a:r>
          </a:p>
        </p:txBody>
      </p:sp>
      <p:sp>
        <p:nvSpPr>
          <p:cNvPr id="7" name="Titolo 1"/>
          <p:cNvSpPr txBox="1">
            <a:spLocks/>
          </p:cNvSpPr>
          <p:nvPr/>
        </p:nvSpPr>
        <p:spPr bwMode="auto">
          <a:xfrm>
            <a:off x="2843808" y="1268760"/>
            <a:ext cx="4032448" cy="1008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2800" b="1" i="0" u="none" strike="noStrike" kern="0" cap="none" spc="0" normalizeH="0" baseline="0" noProof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Dati del problema</a:t>
            </a:r>
            <a:endParaRPr kumimoji="0" lang="it-IT" sz="2800" b="1" i="0" u="none" strike="noStrike" kern="0" cap="none" spc="0" normalizeH="0" baseline="0" noProof="0" dirty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 txBox="1">
            <a:spLocks/>
          </p:cNvSpPr>
          <p:nvPr/>
        </p:nvSpPr>
        <p:spPr bwMode="auto">
          <a:xfrm>
            <a:off x="539552" y="908720"/>
            <a:ext cx="8280920" cy="1020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Pressione di alimentazione</a:t>
            </a:r>
            <a:endParaRPr kumimoji="0" lang="it-IT" sz="28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graphicFrame>
        <p:nvGraphicFramePr>
          <p:cNvPr id="5" name="Oggetto 4"/>
          <p:cNvGraphicFramePr>
            <a:graphicFrameLocks noChangeAspect="1"/>
          </p:cNvGraphicFramePr>
          <p:nvPr/>
        </p:nvGraphicFramePr>
        <p:xfrm>
          <a:off x="1763688" y="2708920"/>
          <a:ext cx="5559425" cy="22717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3201" name="Equazione" r:id="rId3" imgW="2082800" imgH="850900" progId="">
                  <p:embed/>
                </p:oleObj>
              </mc:Choice>
              <mc:Fallback>
                <p:oleObj name="Equazione" r:id="rId3" imgW="2082800" imgH="850900" progId="">
                  <p:embed/>
                  <p:pic>
                    <p:nvPicPr>
                      <p:cNvPr id="0" name="Picture 3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63688" y="2708920"/>
                        <a:ext cx="5559425" cy="22717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Segnaposto contenuto 2"/>
          <p:cNvSpPr txBox="1">
            <a:spLocks/>
          </p:cNvSpPr>
          <p:nvPr/>
        </p:nvSpPr>
        <p:spPr bwMode="auto">
          <a:xfrm>
            <a:off x="395536" y="3356992"/>
            <a:ext cx="8640960" cy="3096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t" anchorCtr="0" compatLnSpc="1">
            <a:prstTxWarp prst="textNoShape">
              <a:avLst/>
            </a:prstTxWarp>
            <a:noAutofit/>
          </a:bodyPr>
          <a:lstStyle/>
          <a:p>
            <a:pPr eaLnBrk="0" hangingPunct="0">
              <a:spcBef>
                <a:spcPct val="20000"/>
              </a:spcBef>
              <a:defRPr/>
            </a:pPr>
            <a:endParaRPr lang="it-IT" sz="2400" kern="0" dirty="0" smtClean="0">
              <a:solidFill>
                <a:schemeClr val="tx1"/>
              </a:solidFill>
            </a:endParaRPr>
          </a:p>
          <a:p>
            <a:pPr eaLnBrk="0" hangingPunct="0">
              <a:spcBef>
                <a:spcPct val="20000"/>
              </a:spcBef>
              <a:defRPr/>
            </a:pPr>
            <a:endParaRPr lang="it-IT" sz="2400" kern="0" dirty="0" smtClean="0">
              <a:solidFill>
                <a:schemeClr val="tx1"/>
              </a:solidFill>
            </a:endParaRPr>
          </a:p>
          <a:p>
            <a:pPr eaLnBrk="0" hangingPunct="0">
              <a:spcBef>
                <a:spcPct val="20000"/>
              </a:spcBef>
              <a:defRPr/>
            </a:pPr>
            <a:endParaRPr lang="it-IT" sz="2400" kern="0" dirty="0" smtClean="0">
              <a:solidFill>
                <a:schemeClr val="tx1"/>
              </a:solidFill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sz="24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olo 1"/>
          <p:cNvSpPr txBox="1">
            <a:spLocks/>
          </p:cNvSpPr>
          <p:nvPr/>
        </p:nvSpPr>
        <p:spPr bwMode="auto">
          <a:xfrm>
            <a:off x="3779912" y="836712"/>
            <a:ext cx="5040560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2441B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Diagramma di richiesta</a:t>
            </a:r>
            <a:endParaRPr kumimoji="0" lang="it-IT" sz="2800" b="1" i="0" u="none" strike="noStrike" kern="0" cap="none" spc="0" normalizeH="0" baseline="0" noProof="0" dirty="0">
              <a:ln>
                <a:noFill/>
              </a:ln>
              <a:solidFill>
                <a:srgbClr val="02441B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2" name="Rettangolo 11"/>
          <p:cNvSpPr/>
          <p:nvPr/>
        </p:nvSpPr>
        <p:spPr bwMode="auto">
          <a:xfrm>
            <a:off x="755576" y="4653136"/>
            <a:ext cx="360040" cy="504056"/>
          </a:xfrm>
          <a:prstGeom prst="rect">
            <a:avLst/>
          </a:prstGeom>
          <a:noFill/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2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36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Verdana" pitchFamily="34" charset="0"/>
            </a:endParaRPr>
          </a:p>
        </p:txBody>
      </p:sp>
      <p:sp>
        <p:nvSpPr>
          <p:cNvPr id="15" name="Rettangolo 14"/>
          <p:cNvSpPr/>
          <p:nvPr/>
        </p:nvSpPr>
        <p:spPr bwMode="auto">
          <a:xfrm>
            <a:off x="1475656" y="4653136"/>
            <a:ext cx="360040" cy="504056"/>
          </a:xfrm>
          <a:prstGeom prst="rect">
            <a:avLst/>
          </a:prstGeom>
          <a:noFill/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2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36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Verdana" pitchFamily="34" charset="0"/>
            </a:endParaRPr>
          </a:p>
        </p:txBody>
      </p:sp>
      <p:sp>
        <p:nvSpPr>
          <p:cNvPr id="17" name="Rettangolo 16"/>
          <p:cNvSpPr/>
          <p:nvPr/>
        </p:nvSpPr>
        <p:spPr bwMode="auto">
          <a:xfrm>
            <a:off x="1115616" y="4149080"/>
            <a:ext cx="360040" cy="1008112"/>
          </a:xfrm>
          <a:prstGeom prst="rect">
            <a:avLst/>
          </a:prstGeom>
          <a:noFill/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2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36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Verdana" pitchFamily="34" charset="0"/>
            </a:endParaRPr>
          </a:p>
        </p:txBody>
      </p:sp>
      <p:cxnSp>
        <p:nvCxnSpPr>
          <p:cNvPr id="19" name="Connettore 2 18"/>
          <p:cNvCxnSpPr/>
          <p:nvPr/>
        </p:nvCxnSpPr>
        <p:spPr bwMode="auto">
          <a:xfrm flipV="1">
            <a:off x="755576" y="3284984"/>
            <a:ext cx="0" cy="1872208"/>
          </a:xfrm>
          <a:prstGeom prst="straightConnector1">
            <a:avLst/>
          </a:prstGeom>
          <a:noFill/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2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1" name="Connettore 2 20"/>
          <p:cNvCxnSpPr/>
          <p:nvPr/>
        </p:nvCxnSpPr>
        <p:spPr bwMode="auto">
          <a:xfrm>
            <a:off x="755576" y="5157192"/>
            <a:ext cx="2160240" cy="0"/>
          </a:xfrm>
          <a:prstGeom prst="straightConnector1">
            <a:avLst/>
          </a:prstGeom>
          <a:noFill/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2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22" name="Segnaposto contenuto 2"/>
          <p:cNvSpPr txBox="1">
            <a:spLocks/>
          </p:cNvSpPr>
          <p:nvPr/>
        </p:nvSpPr>
        <p:spPr bwMode="auto">
          <a:xfrm>
            <a:off x="539552" y="2708920"/>
            <a:ext cx="936104" cy="576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t" anchorCtr="0" compatLnSpc="1">
            <a:prstTxWarp prst="textNoShape">
              <a:avLst/>
            </a:prstTxWarp>
            <a:normAutofit fontScale="55000" lnSpcReduction="20000"/>
          </a:bodyPr>
          <a:lstStyle/>
          <a:p>
            <a:pPr marL="342886" marR="0" lvl="0" indent="-342886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endParaRPr kumimoji="0" lang="it-IT" sz="2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886" marR="0" lvl="0" indent="-342886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lang="it-IT" sz="2600" kern="0" dirty="0" smtClean="0">
                <a:solidFill>
                  <a:schemeClr val="tx1"/>
                </a:solidFill>
                <a:latin typeface="+mn-lt"/>
              </a:rPr>
              <a:t>Q</a:t>
            </a:r>
            <a:r>
              <a:rPr lang="it-IT" sz="2600" kern="0" baseline="-25000" dirty="0" smtClean="0">
                <a:solidFill>
                  <a:schemeClr val="tx1"/>
                </a:solidFill>
                <a:latin typeface="+mn-lt"/>
              </a:rPr>
              <a:t>A</a:t>
            </a:r>
            <a:r>
              <a:rPr lang="it-IT" sz="2600" kern="0" dirty="0" smtClean="0">
                <a:solidFill>
                  <a:schemeClr val="tx1"/>
                </a:solidFill>
                <a:latin typeface="+mn-lt"/>
              </a:rPr>
              <a:t>[m</a:t>
            </a:r>
            <a:r>
              <a:rPr lang="it-IT" sz="2600" kern="0" baseline="30000" dirty="0" smtClean="0">
                <a:solidFill>
                  <a:schemeClr val="tx1"/>
                </a:solidFill>
                <a:latin typeface="+mn-lt"/>
              </a:rPr>
              <a:t>3</a:t>
            </a:r>
            <a:r>
              <a:rPr lang="it-IT" sz="2600" kern="0" dirty="0" smtClean="0">
                <a:solidFill>
                  <a:schemeClr val="tx1"/>
                </a:solidFill>
                <a:latin typeface="+mn-lt"/>
              </a:rPr>
              <a:t>/h]</a:t>
            </a:r>
            <a:endParaRPr kumimoji="0" lang="it-IT" sz="25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3" name="Segnaposto contenuto 2"/>
          <p:cNvSpPr txBox="1">
            <a:spLocks/>
          </p:cNvSpPr>
          <p:nvPr/>
        </p:nvSpPr>
        <p:spPr bwMode="auto">
          <a:xfrm>
            <a:off x="683568" y="5013176"/>
            <a:ext cx="2304256" cy="576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t" anchorCtr="0" compatLnSpc="1">
            <a:prstTxWarp prst="textNoShape">
              <a:avLst/>
            </a:prstTxWarp>
            <a:normAutofit fontScale="62500" lnSpcReduction="20000"/>
          </a:bodyPr>
          <a:lstStyle/>
          <a:p>
            <a:pPr marL="342886" marR="0" lvl="0" indent="-342886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endParaRPr kumimoji="0" lang="it-IT" sz="2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886" marR="0" lvl="0" indent="-342886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lang="it-IT" sz="2600" kern="0" dirty="0" smtClean="0">
                <a:solidFill>
                  <a:schemeClr val="tx1"/>
                </a:solidFill>
                <a:latin typeface="+mn-lt"/>
              </a:rPr>
              <a:t>0   6  12  18  24</a:t>
            </a:r>
            <a:endParaRPr kumimoji="0" lang="it-IT" sz="25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4" name="Segnaposto contenuto 2"/>
          <p:cNvSpPr txBox="1">
            <a:spLocks/>
          </p:cNvSpPr>
          <p:nvPr/>
        </p:nvSpPr>
        <p:spPr bwMode="auto">
          <a:xfrm>
            <a:off x="755576" y="4077072"/>
            <a:ext cx="360040" cy="576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t" anchorCtr="0" compatLnSpc="1">
            <a:prstTxWarp prst="textNoShape">
              <a:avLst/>
            </a:prstTxWarp>
            <a:normAutofit fontScale="62500" lnSpcReduction="20000"/>
          </a:bodyPr>
          <a:lstStyle/>
          <a:p>
            <a:pPr marL="342886" marR="0" lvl="0" indent="-342886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endParaRPr kumimoji="0" lang="it-IT" sz="2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886" marR="0" lvl="0" indent="-342886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lang="it-IT" sz="2600" kern="0" dirty="0" smtClean="0">
                <a:solidFill>
                  <a:schemeClr val="tx1"/>
                </a:solidFill>
                <a:latin typeface="+mn-lt"/>
              </a:rPr>
              <a:t>5</a:t>
            </a:r>
            <a:endParaRPr kumimoji="0" lang="it-IT" sz="25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5" name="Segnaposto contenuto 2"/>
          <p:cNvSpPr txBox="1">
            <a:spLocks/>
          </p:cNvSpPr>
          <p:nvPr/>
        </p:nvSpPr>
        <p:spPr bwMode="auto">
          <a:xfrm>
            <a:off x="1115616" y="3573016"/>
            <a:ext cx="432048" cy="576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t" anchorCtr="0" compatLnSpc="1">
            <a:prstTxWarp prst="textNoShape">
              <a:avLst/>
            </a:prstTxWarp>
            <a:normAutofit fontScale="62500" lnSpcReduction="20000"/>
          </a:bodyPr>
          <a:lstStyle/>
          <a:p>
            <a:pPr marL="342886" marR="0" lvl="0" indent="-342886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endParaRPr kumimoji="0" lang="it-IT" sz="2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886" marR="0" lvl="0" indent="-342886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lang="it-IT" sz="2600" kern="0" dirty="0" smtClean="0">
                <a:solidFill>
                  <a:schemeClr val="tx1"/>
                </a:solidFill>
                <a:latin typeface="+mn-lt"/>
              </a:rPr>
              <a:t>10</a:t>
            </a:r>
            <a:endParaRPr kumimoji="0" lang="it-IT" sz="25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6" name="Segnaposto contenuto 2"/>
          <p:cNvSpPr txBox="1">
            <a:spLocks/>
          </p:cNvSpPr>
          <p:nvPr/>
        </p:nvSpPr>
        <p:spPr bwMode="auto">
          <a:xfrm>
            <a:off x="1475656" y="4077072"/>
            <a:ext cx="360040" cy="576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t" anchorCtr="0" compatLnSpc="1">
            <a:prstTxWarp prst="textNoShape">
              <a:avLst/>
            </a:prstTxWarp>
            <a:normAutofit fontScale="62500" lnSpcReduction="20000"/>
          </a:bodyPr>
          <a:lstStyle/>
          <a:p>
            <a:pPr marL="342886" marR="0" lvl="0" indent="-342886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endParaRPr kumimoji="0" lang="it-IT" sz="2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886" marR="0" lvl="0" indent="-342886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lang="it-IT" sz="2600" kern="0" dirty="0" smtClean="0">
                <a:solidFill>
                  <a:schemeClr val="tx1"/>
                </a:solidFill>
                <a:latin typeface="+mn-lt"/>
              </a:rPr>
              <a:t>5</a:t>
            </a:r>
            <a:endParaRPr kumimoji="0" lang="it-IT" sz="25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7" name="Rettangolo 26"/>
          <p:cNvSpPr/>
          <p:nvPr/>
        </p:nvSpPr>
        <p:spPr bwMode="auto">
          <a:xfrm>
            <a:off x="3275856" y="4653136"/>
            <a:ext cx="360040" cy="504056"/>
          </a:xfrm>
          <a:prstGeom prst="rect">
            <a:avLst/>
          </a:prstGeom>
          <a:noFill/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2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36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Verdana" pitchFamily="34" charset="0"/>
            </a:endParaRPr>
          </a:p>
        </p:txBody>
      </p:sp>
      <p:sp>
        <p:nvSpPr>
          <p:cNvPr id="28" name="Rettangolo 27"/>
          <p:cNvSpPr/>
          <p:nvPr/>
        </p:nvSpPr>
        <p:spPr bwMode="auto">
          <a:xfrm>
            <a:off x="4427984" y="4653136"/>
            <a:ext cx="360040" cy="504056"/>
          </a:xfrm>
          <a:prstGeom prst="rect">
            <a:avLst/>
          </a:prstGeom>
          <a:noFill/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2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36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Verdana" pitchFamily="34" charset="0"/>
            </a:endParaRPr>
          </a:p>
        </p:txBody>
      </p:sp>
      <p:sp>
        <p:nvSpPr>
          <p:cNvPr id="29" name="Rettangolo 28"/>
          <p:cNvSpPr/>
          <p:nvPr/>
        </p:nvSpPr>
        <p:spPr bwMode="auto">
          <a:xfrm>
            <a:off x="3635896" y="3717032"/>
            <a:ext cx="360040" cy="1440160"/>
          </a:xfrm>
          <a:prstGeom prst="rect">
            <a:avLst/>
          </a:prstGeom>
          <a:noFill/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2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36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Verdana" pitchFamily="34" charset="0"/>
            </a:endParaRPr>
          </a:p>
        </p:txBody>
      </p:sp>
      <p:cxnSp>
        <p:nvCxnSpPr>
          <p:cNvPr id="30" name="Connettore 2 29"/>
          <p:cNvCxnSpPr/>
          <p:nvPr/>
        </p:nvCxnSpPr>
        <p:spPr bwMode="auto">
          <a:xfrm flipV="1">
            <a:off x="3275856" y="3284984"/>
            <a:ext cx="0" cy="1872208"/>
          </a:xfrm>
          <a:prstGeom prst="straightConnector1">
            <a:avLst/>
          </a:prstGeom>
          <a:noFill/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2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31" name="Connettore 2 30"/>
          <p:cNvCxnSpPr/>
          <p:nvPr/>
        </p:nvCxnSpPr>
        <p:spPr bwMode="auto">
          <a:xfrm>
            <a:off x="3275856" y="5157192"/>
            <a:ext cx="2160240" cy="0"/>
          </a:xfrm>
          <a:prstGeom prst="straightConnector1">
            <a:avLst/>
          </a:prstGeom>
          <a:noFill/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2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32" name="Segnaposto contenuto 2"/>
          <p:cNvSpPr txBox="1">
            <a:spLocks/>
          </p:cNvSpPr>
          <p:nvPr/>
        </p:nvSpPr>
        <p:spPr bwMode="auto">
          <a:xfrm>
            <a:off x="3203848" y="5013176"/>
            <a:ext cx="2304256" cy="576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t" anchorCtr="0" compatLnSpc="1">
            <a:prstTxWarp prst="textNoShape">
              <a:avLst/>
            </a:prstTxWarp>
            <a:normAutofit fontScale="62500" lnSpcReduction="20000"/>
          </a:bodyPr>
          <a:lstStyle/>
          <a:p>
            <a:pPr marL="342886" marR="0" lvl="0" indent="-342886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endParaRPr kumimoji="0" lang="it-IT" sz="2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886" marR="0" lvl="0" indent="-342886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lang="it-IT" sz="2600" kern="0" dirty="0" smtClean="0">
                <a:solidFill>
                  <a:schemeClr val="tx1"/>
                </a:solidFill>
                <a:latin typeface="+mn-lt"/>
              </a:rPr>
              <a:t>0   6    12  18  24</a:t>
            </a:r>
            <a:endParaRPr kumimoji="0" lang="it-IT" sz="25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3" name="Segnaposto contenuto 2"/>
          <p:cNvSpPr txBox="1">
            <a:spLocks/>
          </p:cNvSpPr>
          <p:nvPr/>
        </p:nvSpPr>
        <p:spPr bwMode="auto">
          <a:xfrm>
            <a:off x="3275856" y="4077072"/>
            <a:ext cx="360040" cy="576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t" anchorCtr="0" compatLnSpc="1">
            <a:prstTxWarp prst="textNoShape">
              <a:avLst/>
            </a:prstTxWarp>
            <a:normAutofit fontScale="62500" lnSpcReduction="20000"/>
          </a:bodyPr>
          <a:lstStyle/>
          <a:p>
            <a:pPr marL="342886" marR="0" lvl="0" indent="-342886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endParaRPr kumimoji="0" lang="it-IT" sz="2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886" marR="0" lvl="0" indent="-342886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lang="it-IT" sz="2600" kern="0" dirty="0" smtClean="0">
                <a:solidFill>
                  <a:schemeClr val="tx1"/>
                </a:solidFill>
                <a:latin typeface="+mn-lt"/>
              </a:rPr>
              <a:t>5</a:t>
            </a:r>
            <a:endParaRPr kumimoji="0" lang="it-IT" sz="25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4" name="Segnaposto contenuto 2"/>
          <p:cNvSpPr txBox="1">
            <a:spLocks/>
          </p:cNvSpPr>
          <p:nvPr/>
        </p:nvSpPr>
        <p:spPr bwMode="auto">
          <a:xfrm>
            <a:off x="3635896" y="3140968"/>
            <a:ext cx="432048" cy="576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t" anchorCtr="0" compatLnSpc="1">
            <a:prstTxWarp prst="textNoShape">
              <a:avLst/>
            </a:prstTxWarp>
            <a:normAutofit fontScale="62500" lnSpcReduction="20000"/>
          </a:bodyPr>
          <a:lstStyle/>
          <a:p>
            <a:pPr marL="342886" marR="0" lvl="0" indent="-342886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endParaRPr kumimoji="0" lang="it-IT" sz="2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886" marR="0" lvl="0" indent="-342886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lang="it-IT" sz="2600" kern="0" dirty="0" smtClean="0">
                <a:solidFill>
                  <a:schemeClr val="tx1"/>
                </a:solidFill>
                <a:latin typeface="+mn-lt"/>
              </a:rPr>
              <a:t>15</a:t>
            </a:r>
            <a:endParaRPr kumimoji="0" lang="it-IT" sz="25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5" name="Segnaposto contenuto 2"/>
          <p:cNvSpPr txBox="1">
            <a:spLocks/>
          </p:cNvSpPr>
          <p:nvPr/>
        </p:nvSpPr>
        <p:spPr bwMode="auto">
          <a:xfrm>
            <a:off x="4427984" y="4077072"/>
            <a:ext cx="360040" cy="576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t" anchorCtr="0" compatLnSpc="1">
            <a:prstTxWarp prst="textNoShape">
              <a:avLst/>
            </a:prstTxWarp>
            <a:normAutofit fontScale="62500" lnSpcReduction="20000"/>
          </a:bodyPr>
          <a:lstStyle/>
          <a:p>
            <a:pPr marL="342886" marR="0" lvl="0" indent="-342886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endParaRPr kumimoji="0" lang="it-IT" sz="2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886" marR="0" lvl="0" indent="-342886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lang="it-IT" sz="2600" kern="0" dirty="0" smtClean="0">
                <a:solidFill>
                  <a:schemeClr val="tx1"/>
                </a:solidFill>
                <a:latin typeface="+mn-lt"/>
              </a:rPr>
              <a:t>5</a:t>
            </a:r>
            <a:endParaRPr kumimoji="0" lang="it-IT" sz="25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6" name="Rettangolo 45"/>
          <p:cNvSpPr/>
          <p:nvPr/>
        </p:nvSpPr>
        <p:spPr bwMode="auto">
          <a:xfrm>
            <a:off x="7524328" y="4653136"/>
            <a:ext cx="360040" cy="504056"/>
          </a:xfrm>
          <a:prstGeom prst="rect">
            <a:avLst/>
          </a:prstGeom>
          <a:noFill/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2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36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Verdana" pitchFamily="34" charset="0"/>
            </a:endParaRPr>
          </a:p>
        </p:txBody>
      </p:sp>
      <p:sp>
        <p:nvSpPr>
          <p:cNvPr id="47" name="Rettangolo 46"/>
          <p:cNvSpPr/>
          <p:nvPr/>
        </p:nvSpPr>
        <p:spPr bwMode="auto">
          <a:xfrm>
            <a:off x="6660232" y="3284984"/>
            <a:ext cx="864096" cy="1872208"/>
          </a:xfrm>
          <a:prstGeom prst="rect">
            <a:avLst/>
          </a:prstGeom>
          <a:noFill/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2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36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Verdana" pitchFamily="34" charset="0"/>
            </a:endParaRPr>
          </a:p>
        </p:txBody>
      </p:sp>
      <p:cxnSp>
        <p:nvCxnSpPr>
          <p:cNvPr id="48" name="Connettore 2 47"/>
          <p:cNvCxnSpPr/>
          <p:nvPr/>
        </p:nvCxnSpPr>
        <p:spPr bwMode="auto">
          <a:xfrm flipV="1">
            <a:off x="6084168" y="2852936"/>
            <a:ext cx="0" cy="2304256"/>
          </a:xfrm>
          <a:prstGeom prst="straightConnector1">
            <a:avLst/>
          </a:prstGeom>
          <a:noFill/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2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49" name="Connettore 2 48"/>
          <p:cNvCxnSpPr/>
          <p:nvPr/>
        </p:nvCxnSpPr>
        <p:spPr bwMode="auto">
          <a:xfrm>
            <a:off x="6084168" y="5157192"/>
            <a:ext cx="2160240" cy="0"/>
          </a:xfrm>
          <a:prstGeom prst="straightConnector1">
            <a:avLst/>
          </a:prstGeom>
          <a:noFill/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2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50" name="Segnaposto contenuto 2"/>
          <p:cNvSpPr txBox="1">
            <a:spLocks/>
          </p:cNvSpPr>
          <p:nvPr/>
        </p:nvSpPr>
        <p:spPr bwMode="auto">
          <a:xfrm>
            <a:off x="6012160" y="5013176"/>
            <a:ext cx="2304256" cy="576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t" anchorCtr="0" compatLnSpc="1">
            <a:prstTxWarp prst="textNoShape">
              <a:avLst/>
            </a:prstTxWarp>
            <a:normAutofit fontScale="62500" lnSpcReduction="20000"/>
          </a:bodyPr>
          <a:lstStyle/>
          <a:p>
            <a:pPr marL="342886" marR="0" lvl="0" indent="-342886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endParaRPr kumimoji="0" lang="it-IT" sz="2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886" marR="0" lvl="0" indent="-342886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lang="it-IT" sz="2600" kern="0" dirty="0" smtClean="0">
                <a:solidFill>
                  <a:schemeClr val="tx1"/>
                </a:solidFill>
                <a:latin typeface="+mn-lt"/>
              </a:rPr>
              <a:t>0   6 10  12  18  24</a:t>
            </a:r>
            <a:endParaRPr kumimoji="0" lang="it-IT" sz="25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2" name="Segnaposto contenuto 2"/>
          <p:cNvSpPr txBox="1">
            <a:spLocks/>
          </p:cNvSpPr>
          <p:nvPr/>
        </p:nvSpPr>
        <p:spPr bwMode="auto">
          <a:xfrm>
            <a:off x="6804248" y="2636912"/>
            <a:ext cx="432048" cy="576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t" anchorCtr="0" compatLnSpc="1">
            <a:prstTxWarp prst="textNoShape">
              <a:avLst/>
            </a:prstTxWarp>
            <a:normAutofit fontScale="62500" lnSpcReduction="20000"/>
          </a:bodyPr>
          <a:lstStyle/>
          <a:p>
            <a:pPr marL="342886" marR="0" lvl="0" indent="-342886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endParaRPr kumimoji="0" lang="it-IT" sz="2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886" marR="0" lvl="0" indent="-342886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lang="it-IT" sz="2600" kern="0" dirty="0" smtClean="0">
                <a:solidFill>
                  <a:schemeClr val="tx1"/>
                </a:solidFill>
                <a:latin typeface="+mn-lt"/>
              </a:rPr>
              <a:t>20</a:t>
            </a:r>
            <a:endParaRPr kumimoji="0" lang="it-IT" sz="25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3" name="Segnaposto contenuto 2"/>
          <p:cNvSpPr txBox="1">
            <a:spLocks/>
          </p:cNvSpPr>
          <p:nvPr/>
        </p:nvSpPr>
        <p:spPr bwMode="auto">
          <a:xfrm>
            <a:off x="7524328" y="4077072"/>
            <a:ext cx="360040" cy="576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t" anchorCtr="0" compatLnSpc="1">
            <a:prstTxWarp prst="textNoShape">
              <a:avLst/>
            </a:prstTxWarp>
            <a:normAutofit fontScale="62500" lnSpcReduction="20000"/>
          </a:bodyPr>
          <a:lstStyle/>
          <a:p>
            <a:pPr marL="342886" marR="0" lvl="0" indent="-342886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endParaRPr kumimoji="0" lang="it-IT" sz="2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886" marR="0" lvl="0" indent="-342886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lang="it-IT" sz="2600" kern="0" dirty="0" smtClean="0">
                <a:solidFill>
                  <a:schemeClr val="tx1"/>
                </a:solidFill>
                <a:latin typeface="+mn-lt"/>
              </a:rPr>
              <a:t>5</a:t>
            </a:r>
            <a:endParaRPr kumimoji="0" lang="it-IT" sz="25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4" name="Segnaposto contenuto 2"/>
          <p:cNvSpPr txBox="1">
            <a:spLocks/>
          </p:cNvSpPr>
          <p:nvPr/>
        </p:nvSpPr>
        <p:spPr bwMode="auto">
          <a:xfrm>
            <a:off x="2987824" y="2708920"/>
            <a:ext cx="936104" cy="576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t" anchorCtr="0" compatLnSpc="1">
            <a:prstTxWarp prst="textNoShape">
              <a:avLst/>
            </a:prstTxWarp>
            <a:normAutofit fontScale="55000" lnSpcReduction="20000"/>
          </a:bodyPr>
          <a:lstStyle/>
          <a:p>
            <a:pPr marL="342886" marR="0" lvl="0" indent="-342886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endParaRPr kumimoji="0" lang="it-IT" sz="2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886" marR="0" lvl="0" indent="-342886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lang="it-IT" sz="2600" kern="0" dirty="0" smtClean="0">
                <a:solidFill>
                  <a:schemeClr val="tx1"/>
                </a:solidFill>
                <a:latin typeface="+mn-lt"/>
              </a:rPr>
              <a:t>Q</a:t>
            </a:r>
            <a:r>
              <a:rPr lang="it-IT" sz="2600" kern="0" baseline="-25000" dirty="0" smtClean="0">
                <a:solidFill>
                  <a:schemeClr val="tx1"/>
                </a:solidFill>
                <a:latin typeface="+mn-lt"/>
              </a:rPr>
              <a:t>B</a:t>
            </a:r>
            <a:r>
              <a:rPr lang="it-IT" sz="2600" kern="0" dirty="0" smtClean="0">
                <a:solidFill>
                  <a:schemeClr val="tx1"/>
                </a:solidFill>
                <a:latin typeface="+mn-lt"/>
              </a:rPr>
              <a:t>[m</a:t>
            </a:r>
            <a:r>
              <a:rPr lang="it-IT" sz="2600" kern="0" baseline="30000" dirty="0" smtClean="0">
                <a:solidFill>
                  <a:schemeClr val="tx1"/>
                </a:solidFill>
                <a:latin typeface="+mn-lt"/>
              </a:rPr>
              <a:t>3</a:t>
            </a:r>
            <a:r>
              <a:rPr lang="it-IT" sz="2600" kern="0" dirty="0" smtClean="0">
                <a:solidFill>
                  <a:schemeClr val="tx1"/>
                </a:solidFill>
                <a:latin typeface="+mn-lt"/>
              </a:rPr>
              <a:t>/h]</a:t>
            </a:r>
            <a:endParaRPr kumimoji="0" lang="it-IT" sz="25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5" name="Segnaposto contenuto 2"/>
          <p:cNvSpPr txBox="1">
            <a:spLocks/>
          </p:cNvSpPr>
          <p:nvPr/>
        </p:nvSpPr>
        <p:spPr bwMode="auto">
          <a:xfrm>
            <a:off x="5940152" y="2276872"/>
            <a:ext cx="936104" cy="576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t" anchorCtr="0" compatLnSpc="1">
            <a:prstTxWarp prst="textNoShape">
              <a:avLst/>
            </a:prstTxWarp>
            <a:normAutofit fontScale="55000" lnSpcReduction="20000"/>
          </a:bodyPr>
          <a:lstStyle/>
          <a:p>
            <a:pPr marL="342886" marR="0" lvl="0" indent="-342886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endParaRPr kumimoji="0" lang="it-IT" sz="2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886" marR="0" lvl="0" indent="-342886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lang="it-IT" sz="2600" kern="0" dirty="0" smtClean="0">
                <a:solidFill>
                  <a:schemeClr val="tx1"/>
                </a:solidFill>
                <a:latin typeface="+mn-lt"/>
              </a:rPr>
              <a:t>Q</a:t>
            </a:r>
            <a:r>
              <a:rPr lang="it-IT" sz="2600" kern="0" baseline="-25000" dirty="0" smtClean="0">
                <a:solidFill>
                  <a:schemeClr val="tx1"/>
                </a:solidFill>
                <a:latin typeface="+mn-lt"/>
              </a:rPr>
              <a:t>C</a:t>
            </a:r>
            <a:r>
              <a:rPr lang="it-IT" sz="2600" kern="0" dirty="0" smtClean="0">
                <a:solidFill>
                  <a:schemeClr val="tx1"/>
                </a:solidFill>
                <a:latin typeface="+mn-lt"/>
              </a:rPr>
              <a:t>[m</a:t>
            </a:r>
            <a:r>
              <a:rPr lang="it-IT" sz="2600" kern="0" baseline="30000" dirty="0" smtClean="0">
                <a:solidFill>
                  <a:schemeClr val="tx1"/>
                </a:solidFill>
                <a:latin typeface="+mn-lt"/>
              </a:rPr>
              <a:t>3</a:t>
            </a:r>
            <a:r>
              <a:rPr lang="it-IT" sz="2600" kern="0" dirty="0" smtClean="0">
                <a:solidFill>
                  <a:schemeClr val="tx1"/>
                </a:solidFill>
                <a:latin typeface="+mn-lt"/>
              </a:rPr>
              <a:t>/h]</a:t>
            </a:r>
            <a:endParaRPr kumimoji="0" lang="it-IT" sz="25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0" name="Rettangolo 59"/>
          <p:cNvSpPr/>
          <p:nvPr/>
        </p:nvSpPr>
        <p:spPr bwMode="auto">
          <a:xfrm>
            <a:off x="3995936" y="4149080"/>
            <a:ext cx="432048" cy="1008112"/>
          </a:xfrm>
          <a:prstGeom prst="rect">
            <a:avLst/>
          </a:prstGeom>
          <a:noFill/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2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36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Verdana" pitchFamily="34" charset="0"/>
            </a:endParaRPr>
          </a:p>
        </p:txBody>
      </p:sp>
      <p:sp>
        <p:nvSpPr>
          <p:cNvPr id="61" name="Segnaposto contenuto 2"/>
          <p:cNvSpPr txBox="1">
            <a:spLocks/>
          </p:cNvSpPr>
          <p:nvPr/>
        </p:nvSpPr>
        <p:spPr bwMode="auto">
          <a:xfrm>
            <a:off x="4067944" y="3501008"/>
            <a:ext cx="432048" cy="648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t" anchorCtr="0" compatLnSpc="1">
            <a:prstTxWarp prst="textNoShape">
              <a:avLst/>
            </a:prstTxWarp>
            <a:normAutofit fontScale="62500" lnSpcReduction="20000"/>
          </a:bodyPr>
          <a:lstStyle/>
          <a:p>
            <a:pPr marL="342886" marR="0" lvl="0" indent="-342886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endParaRPr kumimoji="0" lang="it-IT" sz="2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886" marR="0" lvl="0" indent="-342886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lang="it-IT" sz="2600" kern="0" dirty="0" smtClean="0">
                <a:solidFill>
                  <a:schemeClr val="tx1"/>
                </a:solidFill>
                <a:latin typeface="+mn-lt"/>
              </a:rPr>
              <a:t>10</a:t>
            </a:r>
            <a:endParaRPr kumimoji="0" lang="it-IT" sz="25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6" name="Segnaposto contenuto 2"/>
          <p:cNvSpPr txBox="1">
            <a:spLocks/>
          </p:cNvSpPr>
          <p:nvPr/>
        </p:nvSpPr>
        <p:spPr bwMode="auto">
          <a:xfrm>
            <a:off x="2555776" y="5085184"/>
            <a:ext cx="576064" cy="4320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t" anchorCtr="0" compatLnSpc="1">
            <a:prstTxWarp prst="textNoShape">
              <a:avLst/>
            </a:prstTxWarp>
            <a:normAutofit fontScale="40000" lnSpcReduction="20000"/>
          </a:bodyPr>
          <a:lstStyle/>
          <a:p>
            <a:pPr marL="342886" marR="0" lvl="0" indent="-342886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endParaRPr kumimoji="0" lang="it-IT" sz="2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886" marR="0" lvl="0" indent="-342886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lang="it-IT" sz="2900" kern="0" dirty="0" smtClean="0">
                <a:solidFill>
                  <a:schemeClr val="tx1"/>
                </a:solidFill>
                <a:latin typeface="+mn-lt"/>
              </a:rPr>
              <a:t>t[h]</a:t>
            </a:r>
          </a:p>
        </p:txBody>
      </p:sp>
      <p:sp>
        <p:nvSpPr>
          <p:cNvPr id="37" name="Segnaposto contenuto 2"/>
          <p:cNvSpPr txBox="1">
            <a:spLocks/>
          </p:cNvSpPr>
          <p:nvPr/>
        </p:nvSpPr>
        <p:spPr bwMode="auto">
          <a:xfrm>
            <a:off x="5220072" y="5085184"/>
            <a:ext cx="576064" cy="4320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t" anchorCtr="0" compatLnSpc="1">
            <a:prstTxWarp prst="textNoShape">
              <a:avLst/>
            </a:prstTxWarp>
            <a:normAutofit fontScale="40000" lnSpcReduction="20000"/>
          </a:bodyPr>
          <a:lstStyle/>
          <a:p>
            <a:pPr marL="342886" marR="0" lvl="0" indent="-342886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endParaRPr kumimoji="0" lang="it-IT" sz="2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886" marR="0" lvl="0" indent="-342886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lang="it-IT" sz="2900" kern="0" dirty="0" smtClean="0">
                <a:solidFill>
                  <a:schemeClr val="tx1"/>
                </a:solidFill>
                <a:latin typeface="+mn-lt"/>
              </a:rPr>
              <a:t>t[h]</a:t>
            </a:r>
          </a:p>
        </p:txBody>
      </p:sp>
      <p:sp>
        <p:nvSpPr>
          <p:cNvPr id="38" name="Segnaposto contenuto 2"/>
          <p:cNvSpPr txBox="1">
            <a:spLocks/>
          </p:cNvSpPr>
          <p:nvPr/>
        </p:nvSpPr>
        <p:spPr bwMode="auto">
          <a:xfrm>
            <a:off x="8028384" y="5085184"/>
            <a:ext cx="576064" cy="4320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t" anchorCtr="0" compatLnSpc="1">
            <a:prstTxWarp prst="textNoShape">
              <a:avLst/>
            </a:prstTxWarp>
            <a:normAutofit fontScale="40000" lnSpcReduction="20000"/>
          </a:bodyPr>
          <a:lstStyle/>
          <a:p>
            <a:pPr marL="342886" marR="0" lvl="0" indent="-342886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endParaRPr kumimoji="0" lang="it-IT" sz="2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886" marR="0" lvl="0" indent="-342886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lang="it-IT" sz="2900" kern="0" dirty="0" smtClean="0">
                <a:solidFill>
                  <a:schemeClr val="tx1"/>
                </a:solidFill>
                <a:latin typeface="+mn-lt"/>
              </a:rPr>
              <a:t>t[h]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 txBox="1">
            <a:spLocks/>
          </p:cNvSpPr>
          <p:nvPr/>
        </p:nvSpPr>
        <p:spPr bwMode="auto">
          <a:xfrm>
            <a:off x="642910" y="2143116"/>
            <a:ext cx="8177562" cy="35181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it-IT" sz="280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Individuazione e scelta accessori</a:t>
            </a: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it-IT" sz="280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Determinazione di diametri e pressioni nominali delle tubazioni</a:t>
            </a: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it-IT" sz="2800" kern="0" dirty="0" smtClean="0">
                <a:solidFill>
                  <a:schemeClr val="tx1"/>
                </a:solidFill>
                <a:latin typeface="+mn-lt"/>
              </a:rPr>
              <a:t> Scelta del materiale delle tubazioni</a:t>
            </a: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it-IT" sz="280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Prevalenza dell’impianto e scelta della pompa: tipo di pompa, potenza installata, costi di esercizio</a:t>
            </a:r>
            <a:endParaRPr kumimoji="0" lang="it-IT" sz="280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Titolo 1"/>
          <p:cNvSpPr txBox="1">
            <a:spLocks/>
          </p:cNvSpPr>
          <p:nvPr/>
        </p:nvSpPr>
        <p:spPr bwMode="auto">
          <a:xfrm>
            <a:off x="1043608" y="1052736"/>
            <a:ext cx="7488832" cy="7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2441B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Dimensionamento impianto idrico: </a:t>
            </a:r>
            <a:r>
              <a:rPr kumimoji="0" lang="it-IT" sz="2800" b="1" i="0" u="none" strike="noStrike" kern="0" cap="none" spc="0" normalizeH="0" baseline="0" noProof="0" dirty="0" err="1" smtClean="0">
                <a:ln>
                  <a:noFill/>
                </a:ln>
                <a:solidFill>
                  <a:srgbClr val="02441B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step</a:t>
            </a:r>
            <a:endParaRPr kumimoji="0" lang="it-IT" sz="2800" b="1" i="0" u="none" strike="noStrike" kern="0" cap="none" spc="0" normalizeH="0" baseline="0" noProof="0" dirty="0">
              <a:ln>
                <a:noFill/>
              </a:ln>
              <a:solidFill>
                <a:srgbClr val="02441B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olo 1"/>
          <p:cNvSpPr txBox="1">
            <a:spLocks/>
          </p:cNvSpPr>
          <p:nvPr/>
        </p:nvSpPr>
        <p:spPr bwMode="auto">
          <a:xfrm>
            <a:off x="1043608" y="980728"/>
            <a:ext cx="7488832" cy="576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2441B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Scelta del diametro</a:t>
            </a:r>
            <a:endParaRPr kumimoji="0" lang="it-IT" sz="2800" b="1" i="0" u="none" strike="noStrike" kern="0" cap="none" spc="0" normalizeH="0" baseline="0" noProof="0" dirty="0">
              <a:ln>
                <a:noFill/>
              </a:ln>
              <a:solidFill>
                <a:srgbClr val="02441B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8" name="Segnaposto contenuto 2"/>
          <p:cNvSpPr txBox="1">
            <a:spLocks/>
          </p:cNvSpPr>
          <p:nvPr/>
        </p:nvSpPr>
        <p:spPr bwMode="auto">
          <a:xfrm>
            <a:off x="467544" y="1772816"/>
            <a:ext cx="7128792" cy="648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it-IT" sz="280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Dimensionamento basato su </a:t>
            </a:r>
            <a:r>
              <a:rPr kumimoji="0" lang="it-IT" sz="2800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Qmax</a:t>
            </a:r>
            <a:endParaRPr kumimoji="0" lang="it-IT" sz="280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Rettangolo 8"/>
          <p:cNvSpPr/>
          <p:nvPr/>
        </p:nvSpPr>
        <p:spPr bwMode="auto">
          <a:xfrm>
            <a:off x="5796136" y="5229200"/>
            <a:ext cx="360040" cy="504056"/>
          </a:xfrm>
          <a:prstGeom prst="rect">
            <a:avLst/>
          </a:prstGeom>
          <a:noFill/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2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36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Verdana" pitchFamily="34" charset="0"/>
            </a:endParaRPr>
          </a:p>
        </p:txBody>
      </p:sp>
      <p:sp>
        <p:nvSpPr>
          <p:cNvPr id="10" name="Rettangolo 9"/>
          <p:cNvSpPr/>
          <p:nvPr/>
        </p:nvSpPr>
        <p:spPr bwMode="auto">
          <a:xfrm>
            <a:off x="7380312" y="5229200"/>
            <a:ext cx="360040" cy="504056"/>
          </a:xfrm>
          <a:prstGeom prst="rect">
            <a:avLst/>
          </a:prstGeom>
          <a:noFill/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2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36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Verdana" pitchFamily="34" charset="0"/>
            </a:endParaRPr>
          </a:p>
        </p:txBody>
      </p:sp>
      <p:sp>
        <p:nvSpPr>
          <p:cNvPr id="11" name="Rettangolo 10"/>
          <p:cNvSpPr/>
          <p:nvPr/>
        </p:nvSpPr>
        <p:spPr bwMode="auto">
          <a:xfrm>
            <a:off x="6156176" y="4437112"/>
            <a:ext cx="432048" cy="1296144"/>
          </a:xfrm>
          <a:prstGeom prst="rect">
            <a:avLst/>
          </a:prstGeom>
          <a:noFill/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2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36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Verdana" pitchFamily="34" charset="0"/>
            </a:endParaRPr>
          </a:p>
        </p:txBody>
      </p:sp>
      <p:cxnSp>
        <p:nvCxnSpPr>
          <p:cNvPr id="12" name="Connettore 2 11"/>
          <p:cNvCxnSpPr/>
          <p:nvPr/>
        </p:nvCxnSpPr>
        <p:spPr bwMode="auto">
          <a:xfrm flipV="1">
            <a:off x="5796136" y="2996952"/>
            <a:ext cx="0" cy="2736304"/>
          </a:xfrm>
          <a:prstGeom prst="straightConnector1">
            <a:avLst/>
          </a:prstGeom>
          <a:noFill/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2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3" name="Connettore 2 12"/>
          <p:cNvCxnSpPr/>
          <p:nvPr/>
        </p:nvCxnSpPr>
        <p:spPr bwMode="auto">
          <a:xfrm>
            <a:off x="5796136" y="5733256"/>
            <a:ext cx="2736304" cy="0"/>
          </a:xfrm>
          <a:prstGeom prst="straightConnector1">
            <a:avLst/>
          </a:prstGeom>
          <a:noFill/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2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4" name="Segnaposto contenuto 2"/>
          <p:cNvSpPr txBox="1">
            <a:spLocks/>
          </p:cNvSpPr>
          <p:nvPr/>
        </p:nvSpPr>
        <p:spPr bwMode="auto">
          <a:xfrm>
            <a:off x="5724128" y="5589240"/>
            <a:ext cx="2304256" cy="576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t" anchorCtr="0" compatLnSpc="1">
            <a:prstTxWarp prst="textNoShape">
              <a:avLst/>
            </a:prstTxWarp>
            <a:normAutofit fontScale="62500" lnSpcReduction="20000"/>
          </a:bodyPr>
          <a:lstStyle/>
          <a:p>
            <a:pPr marL="342886" marR="0" lvl="0" indent="-342886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endParaRPr kumimoji="0" lang="it-IT" sz="2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886" marR="0" lvl="0" indent="-342886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lang="it-IT" sz="2600" kern="0" dirty="0" smtClean="0">
                <a:solidFill>
                  <a:schemeClr val="tx1"/>
                </a:solidFill>
                <a:latin typeface="+mn-lt"/>
              </a:rPr>
              <a:t>0   6    10  12  18  24</a:t>
            </a:r>
            <a:endParaRPr kumimoji="0" lang="it-IT" sz="25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Segnaposto contenuto 2"/>
          <p:cNvSpPr txBox="1">
            <a:spLocks/>
          </p:cNvSpPr>
          <p:nvPr/>
        </p:nvSpPr>
        <p:spPr bwMode="auto">
          <a:xfrm>
            <a:off x="5724128" y="4653136"/>
            <a:ext cx="432048" cy="576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t" anchorCtr="0" compatLnSpc="1">
            <a:prstTxWarp prst="textNoShape">
              <a:avLst/>
            </a:prstTxWarp>
            <a:normAutofit fontScale="62500" lnSpcReduction="20000"/>
          </a:bodyPr>
          <a:lstStyle/>
          <a:p>
            <a:pPr marL="342886" marR="0" lvl="0" indent="-342886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endParaRPr kumimoji="0" lang="it-IT" sz="2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886" marR="0" lvl="0" indent="-342886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lang="it-IT" sz="2600" kern="0" dirty="0" smtClean="0">
                <a:solidFill>
                  <a:schemeClr val="tx1"/>
                </a:solidFill>
                <a:latin typeface="+mn-lt"/>
              </a:rPr>
              <a:t>10</a:t>
            </a:r>
            <a:endParaRPr kumimoji="0" lang="it-IT" sz="25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Segnaposto contenuto 2"/>
          <p:cNvSpPr txBox="1">
            <a:spLocks/>
          </p:cNvSpPr>
          <p:nvPr/>
        </p:nvSpPr>
        <p:spPr bwMode="auto">
          <a:xfrm>
            <a:off x="6156176" y="3861048"/>
            <a:ext cx="432048" cy="576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t" anchorCtr="0" compatLnSpc="1">
            <a:prstTxWarp prst="textNoShape">
              <a:avLst/>
            </a:prstTxWarp>
            <a:normAutofit fontScale="62500" lnSpcReduction="20000"/>
          </a:bodyPr>
          <a:lstStyle/>
          <a:p>
            <a:pPr marL="342886" marR="0" lvl="0" indent="-342886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endParaRPr kumimoji="0" lang="it-IT" sz="2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886" marR="0" lvl="0" indent="-342886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lang="it-IT" sz="2600" kern="0" dirty="0" smtClean="0">
                <a:solidFill>
                  <a:schemeClr val="tx1"/>
                </a:solidFill>
                <a:latin typeface="+mn-lt"/>
              </a:rPr>
              <a:t>25</a:t>
            </a:r>
            <a:endParaRPr kumimoji="0" lang="it-IT" sz="25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7" name="Segnaposto contenuto 2"/>
          <p:cNvSpPr txBox="1">
            <a:spLocks/>
          </p:cNvSpPr>
          <p:nvPr/>
        </p:nvSpPr>
        <p:spPr bwMode="auto">
          <a:xfrm>
            <a:off x="7020272" y="3140968"/>
            <a:ext cx="432048" cy="576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t" anchorCtr="0" compatLnSpc="1">
            <a:prstTxWarp prst="textNoShape">
              <a:avLst/>
            </a:prstTxWarp>
            <a:normAutofit fontScale="62500" lnSpcReduction="20000"/>
          </a:bodyPr>
          <a:lstStyle/>
          <a:p>
            <a:pPr marL="342886" marR="0" lvl="0" indent="-342886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endParaRPr kumimoji="0" lang="it-IT" sz="2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886" marR="0" lvl="0" indent="-342886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lang="it-IT" sz="2600" kern="0" dirty="0" smtClean="0">
                <a:solidFill>
                  <a:schemeClr val="tx1"/>
                </a:solidFill>
                <a:latin typeface="+mn-lt"/>
              </a:rPr>
              <a:t>35</a:t>
            </a:r>
            <a:endParaRPr kumimoji="0" lang="it-IT" sz="25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8" name="Segnaposto contenuto 2"/>
          <p:cNvSpPr txBox="1">
            <a:spLocks/>
          </p:cNvSpPr>
          <p:nvPr/>
        </p:nvSpPr>
        <p:spPr bwMode="auto">
          <a:xfrm>
            <a:off x="5508104" y="2420888"/>
            <a:ext cx="936104" cy="576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t" anchorCtr="0" compatLnSpc="1">
            <a:prstTxWarp prst="textNoShape">
              <a:avLst/>
            </a:prstTxWarp>
            <a:normAutofit fontScale="62500" lnSpcReduction="20000"/>
          </a:bodyPr>
          <a:lstStyle/>
          <a:p>
            <a:pPr marL="342886" marR="0" lvl="0" indent="-342886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endParaRPr kumimoji="0" lang="it-IT" sz="2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886" marR="0" lvl="0" indent="-342886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lang="it-IT" sz="2600" kern="0" dirty="0" smtClean="0">
                <a:solidFill>
                  <a:schemeClr val="tx1"/>
                </a:solidFill>
                <a:latin typeface="+mn-lt"/>
              </a:rPr>
              <a:t>Q[m</a:t>
            </a:r>
            <a:r>
              <a:rPr lang="it-IT" sz="2600" kern="0" baseline="30000" dirty="0" smtClean="0">
                <a:solidFill>
                  <a:schemeClr val="tx1"/>
                </a:solidFill>
                <a:latin typeface="+mn-lt"/>
              </a:rPr>
              <a:t>3</a:t>
            </a:r>
            <a:r>
              <a:rPr lang="it-IT" sz="2600" kern="0" dirty="0" smtClean="0">
                <a:solidFill>
                  <a:schemeClr val="tx1"/>
                </a:solidFill>
                <a:latin typeface="+mn-lt"/>
              </a:rPr>
              <a:t>/h]</a:t>
            </a:r>
            <a:endParaRPr kumimoji="0" lang="it-IT" sz="25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9" name="Rettangolo 18"/>
          <p:cNvSpPr/>
          <p:nvPr/>
        </p:nvSpPr>
        <p:spPr bwMode="auto">
          <a:xfrm>
            <a:off x="6588224" y="3068960"/>
            <a:ext cx="360040" cy="2664296"/>
          </a:xfrm>
          <a:prstGeom prst="rect">
            <a:avLst/>
          </a:prstGeom>
          <a:noFill/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2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36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Verdana" pitchFamily="34" charset="0"/>
            </a:endParaRPr>
          </a:p>
        </p:txBody>
      </p:sp>
      <p:sp>
        <p:nvSpPr>
          <p:cNvPr id="20" name="Segnaposto contenuto 2"/>
          <p:cNvSpPr txBox="1">
            <a:spLocks/>
          </p:cNvSpPr>
          <p:nvPr/>
        </p:nvSpPr>
        <p:spPr bwMode="auto">
          <a:xfrm>
            <a:off x="6588224" y="2564904"/>
            <a:ext cx="432048" cy="648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t" anchorCtr="0" compatLnSpc="1">
            <a:prstTxWarp prst="textNoShape">
              <a:avLst/>
            </a:prstTxWarp>
            <a:normAutofit fontScale="62500" lnSpcReduction="20000"/>
          </a:bodyPr>
          <a:lstStyle/>
          <a:p>
            <a:pPr marL="342886" marR="0" lvl="0" indent="-342886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endParaRPr kumimoji="0" lang="it-IT" sz="2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886" marR="0" lvl="0" indent="-342886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lang="it-IT" sz="2600" kern="0" dirty="0" smtClean="0">
                <a:solidFill>
                  <a:schemeClr val="tx1"/>
                </a:solidFill>
                <a:latin typeface="+mn-lt"/>
              </a:rPr>
              <a:t>45</a:t>
            </a:r>
            <a:endParaRPr kumimoji="0" lang="it-IT" sz="25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1" name="Segnaposto contenuto 2"/>
          <p:cNvSpPr txBox="1">
            <a:spLocks/>
          </p:cNvSpPr>
          <p:nvPr/>
        </p:nvSpPr>
        <p:spPr bwMode="auto">
          <a:xfrm>
            <a:off x="539552" y="2492896"/>
            <a:ext cx="4392488" cy="30243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endParaRPr lang="it-IT" sz="2800" kern="0" dirty="0" smtClean="0">
              <a:solidFill>
                <a:schemeClr val="tx1"/>
              </a:solidFill>
              <a:latin typeface="+mn-lt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it-IT" sz="280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Esempio: nel tratto 0-1: dimensionamento basato sulla </a:t>
            </a:r>
            <a:r>
              <a:rPr kumimoji="0" lang="it-IT" sz="2800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Q</a:t>
            </a:r>
            <a:r>
              <a:rPr kumimoji="0" lang="it-IT" sz="2800" i="0" u="none" strike="noStrike" kern="0" cap="none" spc="0" normalizeH="0" baseline="-2500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max</a:t>
            </a:r>
            <a:r>
              <a:rPr kumimoji="0" lang="it-IT" sz="280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del diagramma somma dei tre precedenti</a:t>
            </a:r>
            <a:endParaRPr kumimoji="0" lang="it-IT" sz="280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2" name="Rettangolo 21"/>
          <p:cNvSpPr/>
          <p:nvPr/>
        </p:nvSpPr>
        <p:spPr bwMode="auto">
          <a:xfrm>
            <a:off x="6948264" y="3717032"/>
            <a:ext cx="432048" cy="2016224"/>
          </a:xfrm>
          <a:prstGeom prst="rect">
            <a:avLst/>
          </a:prstGeom>
          <a:noFill/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2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36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Verdana" pitchFamily="34" charset="0"/>
            </a:endParaRPr>
          </a:p>
        </p:txBody>
      </p:sp>
      <p:sp>
        <p:nvSpPr>
          <p:cNvPr id="25" name="Segnaposto contenuto 2"/>
          <p:cNvSpPr txBox="1">
            <a:spLocks/>
          </p:cNvSpPr>
          <p:nvPr/>
        </p:nvSpPr>
        <p:spPr bwMode="auto">
          <a:xfrm>
            <a:off x="7380312" y="4653136"/>
            <a:ext cx="504056" cy="576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t" anchorCtr="0" compatLnSpc="1">
            <a:prstTxWarp prst="textNoShape">
              <a:avLst/>
            </a:prstTxWarp>
            <a:normAutofit fontScale="62500" lnSpcReduction="20000"/>
          </a:bodyPr>
          <a:lstStyle/>
          <a:p>
            <a:pPr marL="342886" marR="0" lvl="0" indent="-342886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endParaRPr kumimoji="0" lang="it-IT" sz="2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886" marR="0" lvl="0" indent="-342886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lang="it-IT" sz="2600" kern="0" dirty="0" smtClean="0">
                <a:solidFill>
                  <a:schemeClr val="tx1"/>
                </a:solidFill>
                <a:latin typeface="+mn-lt"/>
              </a:rPr>
              <a:t>10</a:t>
            </a:r>
            <a:endParaRPr kumimoji="0" lang="it-IT" sz="25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 txBox="1">
            <a:spLocks/>
          </p:cNvSpPr>
          <p:nvPr/>
        </p:nvSpPr>
        <p:spPr bwMode="auto">
          <a:xfrm>
            <a:off x="1043608" y="980728"/>
            <a:ext cx="7488832" cy="576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2441B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Scelta del diametro: Q</a:t>
            </a:r>
            <a:r>
              <a:rPr kumimoji="0" lang="it-IT" sz="2800" b="1" i="0" u="none" strike="noStrike" kern="0" cap="none" spc="0" normalizeH="0" baseline="-25000" noProof="0" dirty="0" smtClean="0">
                <a:ln>
                  <a:noFill/>
                </a:ln>
                <a:solidFill>
                  <a:srgbClr val="02441B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</a:t>
            </a:r>
            <a:endParaRPr kumimoji="0" lang="it-IT" sz="2800" b="1" i="0" u="none" strike="noStrike" kern="0" cap="none" spc="0" normalizeH="0" baseline="-25000" noProof="0" dirty="0">
              <a:ln>
                <a:noFill/>
              </a:ln>
              <a:solidFill>
                <a:srgbClr val="02441B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3" name="Segnaposto contenuto 2"/>
          <p:cNvSpPr txBox="1">
            <a:spLocks/>
          </p:cNvSpPr>
          <p:nvPr/>
        </p:nvSpPr>
        <p:spPr bwMode="auto">
          <a:xfrm>
            <a:off x="611560" y="2060848"/>
            <a:ext cx="7776864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it-IT" sz="280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Il tratto 0-1 va’ dimensionato per il dato di progetto:</a:t>
            </a:r>
          </a:p>
        </p:txBody>
      </p:sp>
      <p:graphicFrame>
        <p:nvGraphicFramePr>
          <p:cNvPr id="4" name="Oggetto 3"/>
          <p:cNvGraphicFramePr>
            <a:graphicFrameLocks noChangeAspect="1"/>
          </p:cNvGraphicFramePr>
          <p:nvPr/>
        </p:nvGraphicFramePr>
        <p:xfrm>
          <a:off x="2987824" y="3717032"/>
          <a:ext cx="2736304" cy="981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90529" name="Equazione" r:id="rId3" imgW="1168400" imgH="419100" progId="">
                  <p:embed/>
                </p:oleObj>
              </mc:Choice>
              <mc:Fallback>
                <p:oleObj name="Equazione" r:id="rId3" imgW="1168400" imgH="419100" progId="">
                  <p:embed/>
                  <p:pic>
                    <p:nvPicPr>
                      <p:cNvPr id="0" name="Picture 3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87824" y="3717032"/>
                        <a:ext cx="2736304" cy="9815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2"/>
          <p:cNvSpPr txBox="1">
            <a:spLocks/>
          </p:cNvSpPr>
          <p:nvPr/>
        </p:nvSpPr>
        <p:spPr bwMode="auto">
          <a:xfrm>
            <a:off x="611560" y="3645024"/>
            <a:ext cx="8136904" cy="216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it-IT" sz="280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Q: portata [m</a:t>
            </a:r>
            <a:r>
              <a:rPr kumimoji="0" lang="it-IT" sz="2800" i="0" u="none" strike="noStrike" kern="0" cap="none" spc="0" normalizeH="0" baseline="3000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3</a:t>
            </a:r>
            <a:r>
              <a:rPr kumimoji="0" lang="it-IT" sz="280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/s]</a:t>
            </a:r>
          </a:p>
          <a:p>
            <a:pPr eaLnBrk="0" hangingPunct="0">
              <a:spcBef>
                <a:spcPct val="20000"/>
              </a:spcBef>
              <a:defRPr/>
            </a:pPr>
            <a:r>
              <a:rPr lang="it-IT" sz="2800" kern="0" dirty="0" smtClean="0">
                <a:solidFill>
                  <a:schemeClr val="tx1"/>
                </a:solidFill>
              </a:rPr>
              <a:t>v: velocità media del fluido nella condotta [m/s]</a:t>
            </a:r>
          </a:p>
          <a:p>
            <a:pPr eaLnBrk="0" hangingPunct="0">
              <a:spcBef>
                <a:spcPct val="20000"/>
              </a:spcBef>
              <a:defRPr/>
            </a:pPr>
            <a:r>
              <a:rPr lang="it-IT" sz="2800" kern="0" dirty="0" smtClean="0">
                <a:solidFill>
                  <a:schemeClr val="tx1"/>
                </a:solidFill>
              </a:rPr>
              <a:t>D: diametro interno della tubazione [m]</a:t>
            </a: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endParaRPr kumimoji="0" lang="it-IT" sz="280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3" name="Oggetto 2"/>
          <p:cNvGraphicFramePr>
            <a:graphicFrameLocks noChangeAspect="1"/>
          </p:cNvGraphicFramePr>
          <p:nvPr/>
        </p:nvGraphicFramePr>
        <p:xfrm>
          <a:off x="827584" y="2132856"/>
          <a:ext cx="5383212" cy="11318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91553" name="Equazione" r:id="rId3" imgW="2298700" imgH="482600" progId="">
                  <p:embed/>
                </p:oleObj>
              </mc:Choice>
              <mc:Fallback>
                <p:oleObj name="Equazione" r:id="rId3" imgW="2298700" imgH="482600" progId="">
                  <p:embed/>
                  <p:pic>
                    <p:nvPicPr>
                      <p:cNvPr id="0" name="Picture 3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27584" y="2132856"/>
                        <a:ext cx="5383212" cy="11318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Titolo 1"/>
          <p:cNvSpPr txBox="1">
            <a:spLocks/>
          </p:cNvSpPr>
          <p:nvPr/>
        </p:nvSpPr>
        <p:spPr bwMode="auto">
          <a:xfrm>
            <a:off x="827584" y="1196752"/>
            <a:ext cx="7488832" cy="576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2441B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Scelta del diametro: legame con Q</a:t>
            </a:r>
            <a:endParaRPr kumimoji="0" lang="it-IT" sz="2800" b="1" i="0" u="none" strike="noStrike" kern="0" cap="none" spc="0" normalizeH="0" baseline="-25000" noProof="0" dirty="0">
              <a:ln>
                <a:noFill/>
              </a:ln>
              <a:solidFill>
                <a:srgbClr val="02441B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 txBox="1">
            <a:spLocks/>
          </p:cNvSpPr>
          <p:nvPr/>
        </p:nvSpPr>
        <p:spPr bwMode="auto">
          <a:xfrm>
            <a:off x="683568" y="1052736"/>
            <a:ext cx="7776864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2441B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Scelta del diametro: campi di velocità economici</a:t>
            </a:r>
            <a:endParaRPr kumimoji="0" lang="it-IT" sz="2800" b="1" i="0" u="none" strike="noStrike" kern="0" cap="none" spc="0" normalizeH="0" baseline="-25000" noProof="0" dirty="0">
              <a:ln>
                <a:noFill/>
              </a:ln>
              <a:solidFill>
                <a:srgbClr val="02441B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graphicFrame>
        <p:nvGraphicFramePr>
          <p:cNvPr id="3" name="Oggetto 2"/>
          <p:cNvGraphicFramePr>
            <a:graphicFrameLocks noChangeAspect="1"/>
          </p:cNvGraphicFramePr>
          <p:nvPr/>
        </p:nvGraphicFramePr>
        <p:xfrm>
          <a:off x="3059832" y="2276872"/>
          <a:ext cx="2717721" cy="108012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92577" name="Equazione" r:id="rId3" imgW="990170" imgH="393529" progId="">
                  <p:embed/>
                </p:oleObj>
              </mc:Choice>
              <mc:Fallback>
                <p:oleObj name="Equazione" r:id="rId3" imgW="990170" imgH="393529" progId="">
                  <p:embed/>
                  <p:pic>
                    <p:nvPicPr>
                      <p:cNvPr id="0" name="Picture 3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59832" y="2276872"/>
                        <a:ext cx="2717721" cy="108012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Segnaposto contenuto 2"/>
          <p:cNvSpPr txBox="1">
            <a:spLocks/>
          </p:cNvSpPr>
          <p:nvPr/>
        </p:nvSpPr>
        <p:spPr bwMode="auto">
          <a:xfrm>
            <a:off x="611560" y="3645024"/>
            <a:ext cx="8136904" cy="216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it-IT" sz="280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Q: </a:t>
            </a:r>
            <a:r>
              <a:rPr kumimoji="0" lang="it-IT" sz="2800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portat</a:t>
            </a:r>
            <a:r>
              <a:rPr lang="it-IT" sz="2800" kern="0" dirty="0" smtClean="0">
                <a:solidFill>
                  <a:schemeClr val="tx1"/>
                </a:solidFill>
                <a:latin typeface="+mn-lt"/>
              </a:rPr>
              <a:t>a, nota</a:t>
            </a:r>
            <a:endParaRPr kumimoji="0" lang="it-IT" sz="280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eaLnBrk="0" hangingPunct="0">
              <a:spcBef>
                <a:spcPct val="20000"/>
              </a:spcBef>
              <a:defRPr/>
            </a:pPr>
            <a:r>
              <a:rPr lang="it-IT" sz="2800" kern="0" dirty="0" smtClean="0">
                <a:solidFill>
                  <a:schemeClr val="tx1"/>
                </a:solidFill>
              </a:rPr>
              <a:t>v: velocità, fissata</a:t>
            </a:r>
          </a:p>
          <a:p>
            <a:pPr eaLnBrk="0" hangingPunct="0">
              <a:spcBef>
                <a:spcPct val="20000"/>
              </a:spcBef>
              <a:defRPr/>
            </a:pPr>
            <a:r>
              <a:rPr lang="it-IT" sz="2800" kern="0" dirty="0" smtClean="0">
                <a:solidFill>
                  <a:schemeClr val="tx1"/>
                </a:solidFill>
              </a:rPr>
              <a:t>      </a:t>
            </a:r>
          </a:p>
          <a:p>
            <a:pPr eaLnBrk="0" hangingPunct="0">
              <a:spcBef>
                <a:spcPct val="20000"/>
              </a:spcBef>
              <a:defRPr/>
            </a:pPr>
            <a:r>
              <a:rPr lang="it-IT" sz="2800" kern="0" dirty="0" smtClean="0">
                <a:solidFill>
                  <a:schemeClr val="tx1"/>
                </a:solidFill>
              </a:rPr>
              <a:t>            si determina d dalla (1)</a:t>
            </a:r>
          </a:p>
          <a:p>
            <a:pPr eaLnBrk="0" hangingPunct="0">
              <a:spcBef>
                <a:spcPct val="20000"/>
              </a:spcBef>
              <a:defRPr/>
            </a:pPr>
            <a:endParaRPr lang="it-IT" sz="2800" kern="0" dirty="0" smtClean="0">
              <a:solidFill>
                <a:schemeClr val="tx1"/>
              </a:solidFill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endParaRPr kumimoji="0" lang="it-IT" sz="280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Freccia a destra 4"/>
          <p:cNvSpPr/>
          <p:nvPr/>
        </p:nvSpPr>
        <p:spPr bwMode="auto">
          <a:xfrm>
            <a:off x="899592" y="5301208"/>
            <a:ext cx="720080" cy="216024"/>
          </a:xfrm>
          <a:prstGeom prst="rightArrow">
            <a:avLst/>
          </a:prstGeom>
          <a:noFill/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2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36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Verdana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 txBox="1">
            <a:spLocks/>
          </p:cNvSpPr>
          <p:nvPr/>
        </p:nvSpPr>
        <p:spPr bwMode="auto">
          <a:xfrm>
            <a:off x="467544" y="1052736"/>
            <a:ext cx="8496944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2441B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Scelta del diametro: simbologia convenzionale</a:t>
            </a:r>
            <a:endParaRPr kumimoji="0" lang="it-IT" sz="2800" b="1" i="0" u="none" strike="noStrike" kern="0" cap="none" spc="0" normalizeH="0" baseline="-25000" noProof="0" dirty="0">
              <a:ln>
                <a:noFill/>
              </a:ln>
              <a:solidFill>
                <a:srgbClr val="02441B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3" name="Segnaposto contenuto 2"/>
          <p:cNvSpPr txBox="1">
            <a:spLocks/>
          </p:cNvSpPr>
          <p:nvPr/>
        </p:nvSpPr>
        <p:spPr bwMode="auto">
          <a:xfrm>
            <a:off x="467544" y="1988840"/>
            <a:ext cx="8496944" cy="4680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it-IT" sz="280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 calcolato                  d commerciale</a:t>
            </a: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endParaRPr lang="it-IT" sz="2800" kern="0" dirty="0" smtClean="0">
              <a:solidFill>
                <a:schemeClr val="tx1"/>
              </a:solidFill>
              <a:latin typeface="+mn-lt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it-IT" sz="280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Per tubi in acciaio:</a:t>
            </a: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endParaRPr lang="it-IT" sz="2800" kern="0" dirty="0" smtClean="0">
              <a:solidFill>
                <a:schemeClr val="tx1"/>
              </a:solidFill>
              <a:latin typeface="+mn-lt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it-IT" sz="280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DN </a:t>
            </a:r>
            <a:r>
              <a:rPr kumimoji="0" lang="it-IT" sz="2800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xxx</a:t>
            </a:r>
            <a:r>
              <a:rPr kumimoji="0" lang="it-IT" sz="280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            diametro interno [mm]</a:t>
            </a: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endParaRPr lang="it-IT" sz="2800" kern="0" dirty="0" smtClean="0">
              <a:solidFill>
                <a:schemeClr val="tx1"/>
              </a:solidFill>
              <a:latin typeface="+mn-lt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it-IT" sz="280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    diametro nominale</a:t>
            </a: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endParaRPr lang="it-IT" sz="2800" kern="0" dirty="0" smtClean="0">
              <a:solidFill>
                <a:schemeClr val="tx1"/>
              </a:solidFill>
              <a:latin typeface="+mn-lt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it-IT" sz="280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Es.: DN50        diametro interno ~ 50 mm</a:t>
            </a: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endParaRPr kumimoji="0" lang="it-IT" sz="280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endParaRPr lang="it-IT" sz="2800" kern="0" dirty="0" smtClean="0">
              <a:solidFill>
                <a:schemeClr val="tx1"/>
              </a:solidFill>
              <a:latin typeface="+mn-lt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endParaRPr lang="it-IT" sz="2800" kern="0" dirty="0" smtClean="0">
              <a:solidFill>
                <a:schemeClr val="tx1"/>
              </a:solidFill>
            </a:endParaRPr>
          </a:p>
          <a:p>
            <a:pPr eaLnBrk="0" hangingPunct="0">
              <a:spcBef>
                <a:spcPct val="20000"/>
              </a:spcBef>
              <a:defRPr/>
            </a:pPr>
            <a:endParaRPr lang="it-IT" sz="2800" kern="0" dirty="0" smtClean="0">
              <a:solidFill>
                <a:schemeClr val="tx1"/>
              </a:solidFill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endParaRPr kumimoji="0" lang="it-IT" sz="280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Freccia a destra 3"/>
          <p:cNvSpPr/>
          <p:nvPr/>
        </p:nvSpPr>
        <p:spPr bwMode="auto">
          <a:xfrm>
            <a:off x="2699792" y="2204864"/>
            <a:ext cx="1152128" cy="144016"/>
          </a:xfrm>
          <a:prstGeom prst="rightArrow">
            <a:avLst/>
          </a:prstGeom>
          <a:noFill/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2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36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Verdana" pitchFamily="34" charset="0"/>
            </a:endParaRPr>
          </a:p>
        </p:txBody>
      </p:sp>
      <p:sp>
        <p:nvSpPr>
          <p:cNvPr id="5" name="Freccia a destra 4"/>
          <p:cNvSpPr/>
          <p:nvPr/>
        </p:nvSpPr>
        <p:spPr bwMode="auto">
          <a:xfrm flipH="1">
            <a:off x="2123728" y="4293096"/>
            <a:ext cx="1008112" cy="117727"/>
          </a:xfrm>
          <a:prstGeom prst="rightArrow">
            <a:avLst/>
          </a:prstGeom>
          <a:noFill/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2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36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Verdana" pitchFamily="34" charset="0"/>
            </a:endParaRPr>
          </a:p>
        </p:txBody>
      </p:sp>
      <p:sp>
        <p:nvSpPr>
          <p:cNvPr id="6" name="Freccia in giù 5"/>
          <p:cNvSpPr/>
          <p:nvPr/>
        </p:nvSpPr>
        <p:spPr bwMode="auto">
          <a:xfrm flipH="1" flipV="1">
            <a:off x="971600" y="4869160"/>
            <a:ext cx="144016" cy="648072"/>
          </a:xfrm>
          <a:prstGeom prst="downArrow">
            <a:avLst/>
          </a:prstGeom>
          <a:noFill/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2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36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Verdana" pitchFamily="34" charset="0"/>
            </a:endParaRPr>
          </a:p>
        </p:txBody>
      </p:sp>
      <p:sp>
        <p:nvSpPr>
          <p:cNvPr id="7" name="Freccia a destra 6"/>
          <p:cNvSpPr/>
          <p:nvPr/>
        </p:nvSpPr>
        <p:spPr bwMode="auto">
          <a:xfrm>
            <a:off x="2411760" y="6237312"/>
            <a:ext cx="432048" cy="144016"/>
          </a:xfrm>
          <a:prstGeom prst="rightArrow">
            <a:avLst/>
          </a:prstGeom>
          <a:noFill/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2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36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Verdana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z="2800" dirty="0" smtClean="0">
                <a:solidFill>
                  <a:srgbClr val="02441B"/>
                </a:solidFill>
              </a:rPr>
              <a:t>Tubazioni – Diametro nominale</a:t>
            </a:r>
            <a:endParaRPr lang="it-IT" sz="2800" dirty="0">
              <a:solidFill>
                <a:srgbClr val="02441B"/>
              </a:solidFill>
            </a:endParaRP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t-IT" dirty="0" smtClean="0"/>
              <a:t>Sigla alfanumerica che identifica componenti accoppiabili tra loro</a:t>
            </a:r>
          </a:p>
          <a:p>
            <a:endParaRPr lang="it-IT" dirty="0" smtClean="0"/>
          </a:p>
          <a:p>
            <a:pPr lvl="1"/>
            <a:r>
              <a:rPr lang="it-IT" dirty="0" smtClean="0"/>
              <a:t>Esempio: 			DN80</a:t>
            </a:r>
          </a:p>
          <a:p>
            <a:endParaRPr lang="it-IT" dirty="0" smtClean="0"/>
          </a:p>
          <a:p>
            <a:r>
              <a:rPr lang="it-IT" dirty="0" smtClean="0"/>
              <a:t>Nella codifica ANSI i diametri vengono espressi in pollici e dal prefisso NSD (</a:t>
            </a:r>
            <a:r>
              <a:rPr lang="it-IT" dirty="0" err="1" smtClean="0"/>
              <a:t>Nominal</a:t>
            </a:r>
            <a:r>
              <a:rPr lang="it-IT" dirty="0" smtClean="0"/>
              <a:t> </a:t>
            </a:r>
            <a:r>
              <a:rPr lang="it-IT" dirty="0" err="1" smtClean="0"/>
              <a:t>Size</a:t>
            </a:r>
            <a:r>
              <a:rPr lang="it-IT" dirty="0" smtClean="0"/>
              <a:t> </a:t>
            </a:r>
            <a:r>
              <a:rPr lang="it-IT" dirty="0" err="1" smtClean="0"/>
              <a:t>Designation</a:t>
            </a:r>
            <a:r>
              <a:rPr lang="it-IT" dirty="0" smtClean="0"/>
              <a:t>)</a:t>
            </a:r>
          </a:p>
          <a:p>
            <a:pPr lvl="1"/>
            <a:r>
              <a:rPr lang="it-IT" dirty="0" smtClean="0"/>
              <a:t>Esempio:  			NSD 2.5 o 2.5”</a:t>
            </a:r>
          </a:p>
          <a:p>
            <a:endParaRPr lang="it-IT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z="2800" dirty="0" smtClean="0">
                <a:solidFill>
                  <a:srgbClr val="02441B"/>
                </a:solidFill>
              </a:rPr>
              <a:t>Tubazioni – Diametro nominale</a:t>
            </a:r>
            <a:endParaRPr lang="it-IT" sz="2800" dirty="0">
              <a:solidFill>
                <a:srgbClr val="02441B"/>
              </a:solidFill>
            </a:endParaRPr>
          </a:p>
        </p:txBody>
      </p:sp>
      <p:pic>
        <p:nvPicPr>
          <p:cNvPr id="6" name="Picture 4" descr="Piping_00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844824"/>
            <a:ext cx="8635780" cy="40371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 txBox="1">
            <a:spLocks/>
          </p:cNvSpPr>
          <p:nvPr/>
        </p:nvSpPr>
        <p:spPr bwMode="auto">
          <a:xfrm>
            <a:off x="899592" y="1196752"/>
            <a:ext cx="7200800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2441B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Pressione nominale</a:t>
            </a:r>
            <a:endParaRPr kumimoji="0" lang="it-IT" sz="2800" b="1" i="0" u="none" strike="noStrike" kern="0" cap="none" spc="0" normalizeH="0" baseline="-25000" noProof="0" dirty="0">
              <a:ln>
                <a:noFill/>
              </a:ln>
              <a:solidFill>
                <a:srgbClr val="02441B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3" name="Segnaposto contenuto 2"/>
          <p:cNvSpPr txBox="1">
            <a:spLocks/>
          </p:cNvSpPr>
          <p:nvPr/>
        </p:nvSpPr>
        <p:spPr bwMode="auto">
          <a:xfrm>
            <a:off x="642910" y="2143116"/>
            <a:ext cx="8177562" cy="35181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it-IT" sz="280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PN (p a cui resiste la tubazione)</a:t>
            </a: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lang="it-IT" sz="2800" kern="0" dirty="0" smtClean="0">
                <a:solidFill>
                  <a:schemeClr val="tx1"/>
                </a:solidFill>
                <a:latin typeface="+mn-lt"/>
              </a:rPr>
              <a:t>Si valuta in base a :</a:t>
            </a: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endParaRPr lang="it-IT" sz="2800" kern="0" dirty="0" smtClean="0">
              <a:solidFill>
                <a:schemeClr val="tx1"/>
              </a:solidFill>
              <a:latin typeface="+mn-lt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it-IT" sz="280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p di esercizio (p fluido contenuto)</a:t>
            </a: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it-IT" sz="2800" kern="0" dirty="0" smtClean="0">
                <a:solidFill>
                  <a:schemeClr val="tx1"/>
                </a:solidFill>
                <a:latin typeface="+mn-lt"/>
              </a:rPr>
              <a:t> t del fluido</a:t>
            </a: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it-IT" sz="280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tipo di fluido</a:t>
            </a:r>
            <a:endParaRPr kumimoji="0" lang="it-IT" sz="280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 txBox="1">
            <a:spLocks/>
          </p:cNvSpPr>
          <p:nvPr/>
        </p:nvSpPr>
        <p:spPr bwMode="auto">
          <a:xfrm>
            <a:off x="899592" y="1196752"/>
            <a:ext cx="7200800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2441B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Pressione nominale</a:t>
            </a:r>
            <a:endParaRPr kumimoji="0" lang="it-IT" sz="2800" b="1" i="0" u="none" strike="noStrike" kern="0" cap="none" spc="0" normalizeH="0" baseline="-25000" noProof="0" dirty="0">
              <a:ln>
                <a:noFill/>
              </a:ln>
              <a:solidFill>
                <a:srgbClr val="02441B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3" name="Segnaposto contenuto 2"/>
          <p:cNvSpPr txBox="1">
            <a:spLocks/>
          </p:cNvSpPr>
          <p:nvPr/>
        </p:nvSpPr>
        <p:spPr bwMode="auto">
          <a:xfrm>
            <a:off x="611560" y="2132856"/>
            <a:ext cx="7992888" cy="17281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it-IT" sz="260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 fluido: p relativa </a:t>
            </a: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>
                <a:tab pos="1250950" algn="l"/>
              </a:tabLst>
              <a:defRPr/>
            </a:pPr>
            <a:r>
              <a:rPr lang="it-IT" sz="2600" kern="0" dirty="0" smtClean="0">
                <a:solidFill>
                  <a:schemeClr val="tx1"/>
                </a:solidFill>
                <a:latin typeface="+mn-lt"/>
              </a:rPr>
              <a:t>	</a:t>
            </a:r>
            <a:r>
              <a:rPr kumimoji="0" lang="it-IT" sz="260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(sovrappressione rispetto alla p atmosferica)</a:t>
            </a: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>
                <a:tab pos="1250950" algn="l"/>
              </a:tabLst>
              <a:defRPr/>
            </a:pPr>
            <a:r>
              <a:rPr lang="it-IT" sz="2600" kern="0" dirty="0" smtClean="0">
                <a:solidFill>
                  <a:schemeClr val="tx1"/>
                </a:solidFill>
                <a:latin typeface="+mn-lt"/>
              </a:rPr>
              <a:t>p</a:t>
            </a:r>
            <a:r>
              <a:rPr kumimoji="0" lang="it-IT" sz="260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ambiente: 1 bar assoluto (0 bar relativi)</a:t>
            </a:r>
            <a:endParaRPr kumimoji="0" lang="it-IT" sz="260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Segnaposto contenuto 2"/>
          <p:cNvSpPr txBox="1">
            <a:spLocks/>
          </p:cNvSpPr>
          <p:nvPr/>
        </p:nvSpPr>
        <p:spPr bwMode="auto">
          <a:xfrm>
            <a:off x="611560" y="4437112"/>
            <a:ext cx="7992888" cy="17281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it-IT" sz="260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Si ottiene da una tabella che considera fluidi pericolosi e non (pericolosità per le persone in caso di fuoriuscita)</a:t>
            </a:r>
            <a:endParaRPr kumimoji="0" lang="it-IT" sz="260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539552" y="1844824"/>
            <a:ext cx="8208912" cy="1008112"/>
          </a:xfrm>
        </p:spPr>
        <p:txBody>
          <a:bodyPr/>
          <a:lstStyle/>
          <a:p>
            <a:r>
              <a:rPr lang="it-IT" dirty="0" smtClean="0"/>
              <a:t>Fornisce la classe di resistenza dei componenti di un impianto </a:t>
            </a:r>
            <a:endParaRPr lang="it-IT" dirty="0"/>
          </a:p>
        </p:txBody>
      </p:sp>
      <p:graphicFrame>
        <p:nvGraphicFramePr>
          <p:cNvPr id="6" name="Group 33"/>
          <p:cNvGraphicFramePr>
            <a:graphicFrameLocks noGrp="1"/>
          </p:cNvGraphicFramePr>
          <p:nvPr/>
        </p:nvGraphicFramePr>
        <p:xfrm>
          <a:off x="683568" y="3140968"/>
          <a:ext cx="8077200" cy="2148840"/>
        </p:xfrm>
        <a:graphic>
          <a:graphicData uri="http://schemas.openxmlformats.org/drawingml/2006/table">
            <a:tbl>
              <a:tblPr/>
              <a:tblGrid>
                <a:gridCol w="2692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92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6924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669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PN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Fluidi non pericolosi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Fluidi pericolosi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84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t &lt; 125°C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P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P/0.8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84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125°C &lt; t &lt; 300°C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P/0.8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P/0.64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84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300°C &lt; t &lt; 400°C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P/0.64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-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8" name="Titolo 1"/>
          <p:cNvSpPr txBox="1">
            <a:spLocks/>
          </p:cNvSpPr>
          <p:nvPr/>
        </p:nvSpPr>
        <p:spPr bwMode="auto">
          <a:xfrm>
            <a:off x="899592" y="1052736"/>
            <a:ext cx="6984776" cy="4320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2441B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Pressione nominale</a:t>
            </a:r>
            <a:endParaRPr kumimoji="0" lang="it-IT" sz="2800" b="1" i="0" u="none" strike="noStrike" kern="0" cap="none" spc="0" normalizeH="0" baseline="-25000" noProof="0" dirty="0">
              <a:ln>
                <a:noFill/>
              </a:ln>
              <a:solidFill>
                <a:srgbClr val="02441B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 txBox="1">
            <a:spLocks/>
          </p:cNvSpPr>
          <p:nvPr/>
        </p:nvSpPr>
        <p:spPr bwMode="auto">
          <a:xfrm>
            <a:off x="899592" y="1196752"/>
            <a:ext cx="7200800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2441B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Pressione nominale</a:t>
            </a:r>
            <a:endParaRPr kumimoji="0" lang="it-IT" sz="2800" b="1" i="0" u="none" strike="noStrike" kern="0" cap="none" spc="0" normalizeH="0" baseline="-25000" noProof="0" dirty="0">
              <a:ln>
                <a:noFill/>
              </a:ln>
              <a:solidFill>
                <a:srgbClr val="02441B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3" name="Segnaposto contenuto 2"/>
          <p:cNvSpPr txBox="1">
            <a:spLocks/>
          </p:cNvSpPr>
          <p:nvPr/>
        </p:nvSpPr>
        <p:spPr bwMode="auto">
          <a:xfrm>
            <a:off x="611560" y="2143116"/>
            <a:ext cx="8208912" cy="41662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it-IT" sz="280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Esempio: </a:t>
            </a: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endParaRPr lang="it-IT" sz="2800" kern="0" dirty="0" smtClean="0">
              <a:solidFill>
                <a:schemeClr val="tx1"/>
              </a:solidFill>
              <a:latin typeface="+mn-lt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it-IT" sz="280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</a:t>
            </a:r>
            <a:r>
              <a:rPr kumimoji="0" lang="it-IT" sz="2800" i="0" u="none" strike="noStrike" kern="0" cap="none" spc="0" normalizeH="0" baseline="-2500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fluido</a:t>
            </a:r>
            <a:r>
              <a:rPr kumimoji="0" lang="it-IT" sz="280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=5 bar      t=150°C</a:t>
            </a: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endParaRPr lang="it-IT" sz="2800" kern="0" dirty="0" smtClean="0">
              <a:solidFill>
                <a:schemeClr val="tx1"/>
              </a:solidFill>
              <a:latin typeface="+mn-lt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it-IT" sz="280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PN=5/0.8=6.25 bar</a:t>
            </a: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endParaRPr lang="it-IT" sz="2800" kern="0" dirty="0" smtClean="0">
              <a:solidFill>
                <a:schemeClr val="tx1"/>
              </a:solidFill>
              <a:latin typeface="+mn-lt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it-IT" sz="280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6.25 bar è la pressione a cui deve resistere quella tubazione</a:t>
            </a:r>
            <a:endParaRPr kumimoji="0" lang="it-IT" sz="280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1"/>
          <p:cNvSpPr txBox="1">
            <a:spLocks/>
          </p:cNvSpPr>
          <p:nvPr/>
        </p:nvSpPr>
        <p:spPr bwMode="auto">
          <a:xfrm>
            <a:off x="899592" y="1052736"/>
            <a:ext cx="6984776" cy="4320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2441B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Classi di tubi metallici (ferro/acciaio)</a:t>
            </a:r>
            <a:endParaRPr kumimoji="0" lang="it-IT" sz="2800" b="1" i="0" u="none" strike="noStrike" kern="0" cap="none" spc="0" normalizeH="0" baseline="-25000" noProof="0" dirty="0">
              <a:ln>
                <a:noFill/>
              </a:ln>
              <a:solidFill>
                <a:srgbClr val="02441B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5" name="Segnaposto contenuto 2"/>
          <p:cNvSpPr>
            <a:spLocks noGrp="1"/>
          </p:cNvSpPr>
          <p:nvPr>
            <p:ph idx="1"/>
          </p:nvPr>
        </p:nvSpPr>
        <p:spPr>
          <a:xfrm>
            <a:off x="683568" y="2420888"/>
            <a:ext cx="5256584" cy="2160240"/>
          </a:xfrm>
        </p:spPr>
        <p:txBody>
          <a:bodyPr/>
          <a:lstStyle/>
          <a:p>
            <a:r>
              <a:rPr lang="it-IT" dirty="0" smtClean="0"/>
              <a:t>Classe commerciale</a:t>
            </a:r>
          </a:p>
          <a:p>
            <a:r>
              <a:rPr lang="it-IT" dirty="0" smtClean="0"/>
              <a:t>Classe normale</a:t>
            </a:r>
          </a:p>
          <a:p>
            <a:r>
              <a:rPr lang="it-IT" dirty="0" smtClean="0"/>
              <a:t>Classe superiore</a:t>
            </a:r>
          </a:p>
          <a:p>
            <a:r>
              <a:rPr lang="it-IT" dirty="0" smtClean="0"/>
              <a:t>Classe speciale</a:t>
            </a:r>
            <a:endParaRPr lang="it-IT" dirty="0"/>
          </a:p>
        </p:txBody>
      </p:sp>
    </p:spTree>
  </p:cSld>
  <p:clrMapOvr>
    <a:masterClrMapping/>
  </p:clrMapOvr>
  <p:transition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 txBox="1">
            <a:spLocks/>
          </p:cNvSpPr>
          <p:nvPr/>
        </p:nvSpPr>
        <p:spPr bwMode="auto">
          <a:xfrm>
            <a:off x="899592" y="1052736"/>
            <a:ext cx="6984776" cy="4320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2441B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Classe</a:t>
            </a:r>
            <a:r>
              <a:rPr kumimoji="0" lang="it-IT" sz="2800" b="1" i="0" u="none" strike="noStrike" kern="0" cap="none" spc="0" normalizeH="0" noProof="0" dirty="0" smtClean="0">
                <a:ln>
                  <a:noFill/>
                </a:ln>
                <a:solidFill>
                  <a:srgbClr val="02441B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commerciale</a:t>
            </a:r>
            <a:endParaRPr kumimoji="0" lang="it-IT" sz="2800" b="1" i="0" u="none" strike="noStrike" kern="0" cap="none" spc="0" normalizeH="0" baseline="-25000" noProof="0" dirty="0">
              <a:ln>
                <a:noFill/>
              </a:ln>
              <a:solidFill>
                <a:srgbClr val="02441B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683568" y="2276872"/>
            <a:ext cx="864096" cy="504056"/>
          </a:xfrm>
        </p:spPr>
        <p:txBody>
          <a:bodyPr/>
          <a:lstStyle/>
          <a:p>
            <a:pPr>
              <a:buNone/>
            </a:pPr>
            <a:r>
              <a:rPr lang="it-IT" dirty="0" smtClean="0"/>
              <a:t>tubi</a:t>
            </a:r>
            <a:endParaRPr lang="it-IT" dirty="0"/>
          </a:p>
        </p:txBody>
      </p:sp>
      <p:sp>
        <p:nvSpPr>
          <p:cNvPr id="4" name="Segnaposto contenuto 2"/>
          <p:cNvSpPr txBox="1">
            <a:spLocks/>
          </p:cNvSpPr>
          <p:nvPr/>
        </p:nvSpPr>
        <p:spPr bwMode="auto">
          <a:xfrm>
            <a:off x="1979712" y="2060848"/>
            <a:ext cx="4968552" cy="12241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t" anchorCtr="0" compatLnSpc="1">
            <a:prstTxWarp prst="textNoShape">
              <a:avLst/>
            </a:prstTxWarp>
          </a:bodyPr>
          <a:lstStyle/>
          <a:p>
            <a:pPr marL="342886" marR="0" lvl="0" indent="-342886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2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Filettati (esistono fino a DN100)</a:t>
            </a:r>
          </a:p>
          <a:p>
            <a:pPr marL="342886" marR="0" lvl="0" indent="-342886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sz="10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886" marR="0" lvl="0" indent="-342886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2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Lisci</a:t>
            </a:r>
            <a:endParaRPr kumimoji="0" lang="it-IT" sz="26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Segnaposto contenuto 2"/>
          <p:cNvSpPr txBox="1">
            <a:spLocks/>
          </p:cNvSpPr>
          <p:nvPr/>
        </p:nvSpPr>
        <p:spPr bwMode="auto">
          <a:xfrm>
            <a:off x="755576" y="3789040"/>
            <a:ext cx="7848872" cy="1944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t" anchorCtr="0" compatLnSpc="1">
            <a:prstTxWarp prst="textNoShape">
              <a:avLst/>
            </a:prstTxWarp>
          </a:bodyPr>
          <a:lstStyle/>
          <a:p>
            <a:pPr marL="342886" marR="0" lvl="0" indent="-342886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2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Condizioni d’uso:</a:t>
            </a:r>
          </a:p>
          <a:p>
            <a:pPr marL="342886" marR="0" lvl="0" indent="-342886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it-IT" sz="1000" kern="0" dirty="0" smtClean="0">
              <a:solidFill>
                <a:schemeClr val="tx1"/>
              </a:solidFill>
              <a:latin typeface="+mn-lt"/>
            </a:endParaRPr>
          </a:p>
          <a:p>
            <a:pPr marL="342886" marR="0" lvl="0" indent="-342886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2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PN&lt;25 bar</a:t>
            </a:r>
          </a:p>
          <a:p>
            <a:pPr marL="342886" marR="0" lvl="0" indent="-342886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it-IT" sz="2600" kern="0" dirty="0" smtClean="0">
                <a:solidFill>
                  <a:schemeClr val="tx1"/>
                </a:solidFill>
                <a:latin typeface="+mn-lt"/>
              </a:rPr>
              <a:t>t&lt;225 °C</a:t>
            </a:r>
          </a:p>
          <a:p>
            <a:pPr marL="342886" marR="0" lvl="0" indent="-342886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sz="10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Parentesi graffa aperta 5"/>
          <p:cNvSpPr/>
          <p:nvPr/>
        </p:nvSpPr>
        <p:spPr bwMode="auto">
          <a:xfrm>
            <a:off x="1475656" y="1988840"/>
            <a:ext cx="504056" cy="1224136"/>
          </a:xfrm>
          <a:prstGeom prst="leftBrace">
            <a:avLst/>
          </a:prstGeom>
          <a:noFill/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2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36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Verdana" pitchFamily="34" charset="0"/>
            </a:endParaRPr>
          </a:p>
        </p:txBody>
      </p:sp>
    </p:spTree>
  </p:cSld>
  <p:clrMapOvr>
    <a:masterClrMapping/>
  </p:clrMapOvr>
  <p:transition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 txBox="1">
            <a:spLocks/>
          </p:cNvSpPr>
          <p:nvPr/>
        </p:nvSpPr>
        <p:spPr bwMode="auto">
          <a:xfrm>
            <a:off x="899592" y="1052736"/>
            <a:ext cx="6984776" cy="4320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2441B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Classe</a:t>
            </a:r>
            <a:r>
              <a:rPr kumimoji="0" lang="it-IT" sz="2800" b="1" i="0" u="none" strike="noStrike" kern="0" cap="none" spc="0" normalizeH="0" noProof="0" dirty="0" smtClean="0">
                <a:ln>
                  <a:noFill/>
                </a:ln>
                <a:solidFill>
                  <a:srgbClr val="02441B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normale</a:t>
            </a:r>
            <a:endParaRPr kumimoji="0" lang="it-IT" sz="2800" b="1" i="0" u="none" strike="noStrike" kern="0" cap="none" spc="0" normalizeH="0" baseline="-25000" noProof="0" dirty="0">
              <a:ln>
                <a:noFill/>
              </a:ln>
              <a:solidFill>
                <a:srgbClr val="02441B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5" name="Segnaposto contenuto 2"/>
          <p:cNvSpPr txBox="1">
            <a:spLocks/>
          </p:cNvSpPr>
          <p:nvPr/>
        </p:nvSpPr>
        <p:spPr bwMode="auto">
          <a:xfrm>
            <a:off x="683568" y="2132856"/>
            <a:ext cx="7848872" cy="41044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t" anchorCtr="0" compatLnSpc="1">
            <a:prstTxWarp prst="textNoShape">
              <a:avLst/>
            </a:prstTxWarp>
          </a:bodyPr>
          <a:lstStyle/>
          <a:p>
            <a:pPr marL="342886" marR="0" lvl="0" indent="-342886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2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Condizioni d’uso:</a:t>
            </a:r>
          </a:p>
          <a:p>
            <a:pPr marL="342886" marR="0" lvl="0" indent="-342886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it-IT" sz="1000" kern="0" dirty="0" smtClean="0">
              <a:solidFill>
                <a:schemeClr val="tx1"/>
              </a:solidFill>
              <a:latin typeface="+mn-lt"/>
            </a:endParaRPr>
          </a:p>
          <a:p>
            <a:pPr marL="342886" marR="0" lvl="0" indent="-342886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2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PN&lt;25 bar</a:t>
            </a:r>
          </a:p>
          <a:p>
            <a:pPr marL="342886" marR="0" lvl="0" indent="-342886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it-IT" sz="2600" kern="0" dirty="0" smtClean="0">
                <a:solidFill>
                  <a:schemeClr val="tx1"/>
                </a:solidFill>
                <a:latin typeface="+mn-lt"/>
              </a:rPr>
              <a:t>t&lt;400 °C</a:t>
            </a:r>
          </a:p>
          <a:p>
            <a:pPr marL="342886" marR="0" lvl="0" indent="-342886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sz="10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it-IT" sz="2600" kern="0" dirty="0" smtClean="0">
                <a:solidFill>
                  <a:schemeClr val="tx1"/>
                </a:solidFill>
                <a:latin typeface="+mn-lt"/>
              </a:rPr>
              <a:t>Rispetto ai precedenti: hanno certificazione relativa a prove di tipo </a:t>
            </a:r>
            <a:r>
              <a:rPr lang="it-IT" sz="2600" kern="0" dirty="0" err="1" smtClean="0">
                <a:solidFill>
                  <a:schemeClr val="tx1"/>
                </a:solidFill>
                <a:latin typeface="+mn-lt"/>
              </a:rPr>
              <a:t>termomeccanico</a:t>
            </a:r>
            <a:r>
              <a:rPr lang="it-IT" sz="2600" kern="0" dirty="0" smtClean="0">
                <a:solidFill>
                  <a:schemeClr val="tx1"/>
                </a:solidFill>
                <a:latin typeface="+mn-lt"/>
              </a:rPr>
              <a:t> (idrauliche, di schiacciamento, </a:t>
            </a:r>
            <a:r>
              <a:rPr lang="it-IT" sz="2600" kern="0" dirty="0" err="1" smtClean="0">
                <a:solidFill>
                  <a:schemeClr val="tx1"/>
                </a:solidFill>
                <a:latin typeface="+mn-lt"/>
              </a:rPr>
              <a:t>etc</a:t>
            </a:r>
            <a:r>
              <a:rPr lang="it-IT" sz="2600" kern="0" dirty="0" smtClean="0">
                <a:solidFill>
                  <a:schemeClr val="tx1"/>
                </a:solidFill>
                <a:latin typeface="+mn-lt"/>
              </a:rPr>
              <a:t>..).</a:t>
            </a:r>
          </a:p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2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Sono tubi più costosi e migliori</a:t>
            </a:r>
            <a:endParaRPr kumimoji="0" lang="it-IT" sz="26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 txBox="1">
            <a:spLocks/>
          </p:cNvSpPr>
          <p:nvPr/>
        </p:nvSpPr>
        <p:spPr bwMode="auto">
          <a:xfrm>
            <a:off x="899592" y="1052736"/>
            <a:ext cx="6984776" cy="4320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2441B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Classe</a:t>
            </a:r>
            <a:r>
              <a:rPr kumimoji="0" lang="it-IT" sz="2800" b="1" i="0" u="none" strike="noStrike" kern="0" cap="none" spc="0" normalizeH="0" noProof="0" dirty="0" smtClean="0">
                <a:ln>
                  <a:noFill/>
                </a:ln>
                <a:solidFill>
                  <a:srgbClr val="02441B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superiore</a:t>
            </a:r>
            <a:endParaRPr kumimoji="0" lang="it-IT" sz="2800" b="1" i="0" u="none" strike="noStrike" kern="0" cap="none" spc="0" normalizeH="0" baseline="-25000" noProof="0" dirty="0">
              <a:ln>
                <a:noFill/>
              </a:ln>
              <a:solidFill>
                <a:srgbClr val="02441B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5" name="Segnaposto contenuto 2"/>
          <p:cNvSpPr txBox="1">
            <a:spLocks/>
          </p:cNvSpPr>
          <p:nvPr/>
        </p:nvSpPr>
        <p:spPr bwMode="auto">
          <a:xfrm>
            <a:off x="755576" y="2132856"/>
            <a:ext cx="7776864" cy="2520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t" anchorCtr="0" compatLnSpc="1">
            <a:prstTxWarp prst="textNoShape">
              <a:avLst/>
            </a:prstTxWarp>
          </a:bodyPr>
          <a:lstStyle/>
          <a:p>
            <a:pPr marL="342886" marR="0" lvl="0" indent="-342886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it-IT" sz="2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Certificazione di prove di tipo </a:t>
            </a:r>
            <a:r>
              <a:rPr kumimoji="0" lang="it-IT" sz="26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termomeccanico</a:t>
            </a:r>
            <a:endParaRPr kumimoji="0" lang="it-IT" sz="2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886" marR="0" lvl="0" indent="-342886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it-IT" sz="2600" kern="0" dirty="0" smtClean="0">
                <a:solidFill>
                  <a:schemeClr val="tx1"/>
                </a:solidFill>
                <a:latin typeface="+mn-lt"/>
              </a:rPr>
              <a:t>Certificazione di prove di resistenza a deformazioni plastiche</a:t>
            </a:r>
          </a:p>
          <a:p>
            <a:pPr marL="342886" marR="0" lvl="0" indent="-342886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it-IT" sz="2600" kern="0" dirty="0" smtClean="0">
                <a:solidFill>
                  <a:schemeClr val="tx1"/>
                </a:solidFill>
                <a:latin typeface="+mn-lt"/>
              </a:rPr>
              <a:t>Sono impiegati nelle batterie di scambio termico</a:t>
            </a:r>
          </a:p>
          <a:p>
            <a:pPr marL="342886" marR="0" lvl="0" indent="-342886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lang="it-IT" sz="2600" kern="0" dirty="0" smtClean="0">
              <a:solidFill>
                <a:schemeClr val="tx1"/>
              </a:solidFill>
              <a:latin typeface="+mn-lt"/>
            </a:endParaRPr>
          </a:p>
          <a:p>
            <a:pPr marL="342886" marR="0" lvl="0" indent="-342886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lang="it-IT" sz="1000" kern="0" dirty="0" smtClean="0">
              <a:solidFill>
                <a:schemeClr val="tx1"/>
              </a:solidFill>
              <a:latin typeface="+mn-lt"/>
            </a:endParaRPr>
          </a:p>
        </p:txBody>
      </p:sp>
    </p:spTree>
  </p:cSld>
  <p:clrMapOvr>
    <a:masterClrMapping/>
  </p:clrMapOvr>
  <p:transition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2"/>
          <p:cNvSpPr txBox="1">
            <a:spLocks/>
          </p:cNvSpPr>
          <p:nvPr/>
        </p:nvSpPr>
        <p:spPr bwMode="auto">
          <a:xfrm>
            <a:off x="755576" y="2132856"/>
            <a:ext cx="7776864" cy="2520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t" anchorCtr="0" compatLnSpc="1">
            <a:prstTxWarp prst="textNoShape">
              <a:avLst/>
            </a:prstTxWarp>
          </a:bodyPr>
          <a:lstStyle/>
          <a:p>
            <a:pPr marL="342886" marR="0" lvl="0" indent="-342886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it-IT" sz="2600" kern="0" dirty="0" smtClean="0">
                <a:solidFill>
                  <a:schemeClr val="tx1"/>
                </a:solidFill>
                <a:latin typeface="+mn-lt"/>
              </a:rPr>
              <a:t>Applicazioni impiantistiche con p e T molto elevate</a:t>
            </a:r>
          </a:p>
          <a:p>
            <a:pPr marL="342886" marR="0" lvl="0" indent="-342886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it-IT" sz="2600" kern="0" dirty="0" smtClean="0">
                <a:solidFill>
                  <a:schemeClr val="tx1"/>
                </a:solidFill>
                <a:latin typeface="+mn-lt"/>
              </a:rPr>
              <a:t>Tubazioni in acciai inossidabili, legati con cromo, nichel, </a:t>
            </a:r>
            <a:r>
              <a:rPr lang="it-IT" sz="2600" kern="0" dirty="0" err="1" smtClean="0">
                <a:solidFill>
                  <a:schemeClr val="tx1"/>
                </a:solidFill>
                <a:latin typeface="+mn-lt"/>
              </a:rPr>
              <a:t>etc</a:t>
            </a:r>
            <a:r>
              <a:rPr lang="it-IT" sz="2600" kern="0" dirty="0" smtClean="0">
                <a:solidFill>
                  <a:schemeClr val="tx1"/>
                </a:solidFill>
                <a:latin typeface="+mn-lt"/>
              </a:rPr>
              <a:t>..</a:t>
            </a:r>
          </a:p>
          <a:p>
            <a:pPr marL="342886" marR="0" lvl="0" indent="-342886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lang="it-IT" sz="2600" kern="0" dirty="0" smtClean="0">
              <a:solidFill>
                <a:schemeClr val="tx1"/>
              </a:solidFill>
              <a:latin typeface="+mn-lt"/>
            </a:endParaRPr>
          </a:p>
          <a:p>
            <a:pPr marL="342886" marR="0" lvl="0" indent="-342886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lang="it-IT" sz="1000" kern="0" dirty="0" smtClean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3" name="Titolo 1"/>
          <p:cNvSpPr txBox="1">
            <a:spLocks/>
          </p:cNvSpPr>
          <p:nvPr/>
        </p:nvSpPr>
        <p:spPr bwMode="auto">
          <a:xfrm>
            <a:off x="899592" y="1052736"/>
            <a:ext cx="6984776" cy="4320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2441B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Classe</a:t>
            </a:r>
            <a:r>
              <a:rPr kumimoji="0" lang="it-IT" sz="2800" b="1" i="0" u="none" strike="noStrike" kern="0" cap="none" spc="0" normalizeH="0" noProof="0" dirty="0" smtClean="0">
                <a:ln>
                  <a:noFill/>
                </a:ln>
                <a:solidFill>
                  <a:srgbClr val="02441B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speciale</a:t>
            </a:r>
            <a:endParaRPr kumimoji="0" lang="it-IT" sz="2800" b="1" i="0" u="none" strike="noStrike" kern="0" cap="none" spc="0" normalizeH="0" baseline="-25000" noProof="0" dirty="0">
              <a:ln>
                <a:noFill/>
              </a:ln>
              <a:solidFill>
                <a:srgbClr val="02441B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 txBox="1">
            <a:spLocks/>
          </p:cNvSpPr>
          <p:nvPr/>
        </p:nvSpPr>
        <p:spPr bwMode="auto">
          <a:xfrm>
            <a:off x="899592" y="1052736"/>
            <a:ext cx="6984776" cy="4320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2441B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Spessore</a:t>
            </a:r>
            <a:endParaRPr kumimoji="0" lang="it-IT" sz="2800" b="1" i="0" u="none" strike="noStrike" kern="0" cap="none" spc="0" normalizeH="0" baseline="-25000" noProof="0" dirty="0">
              <a:ln>
                <a:noFill/>
              </a:ln>
              <a:solidFill>
                <a:srgbClr val="02441B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3" name="Arco 2"/>
          <p:cNvSpPr/>
          <p:nvPr/>
        </p:nvSpPr>
        <p:spPr bwMode="auto">
          <a:xfrm>
            <a:off x="971600" y="2780928"/>
            <a:ext cx="1296144" cy="1296144"/>
          </a:xfrm>
          <a:prstGeom prst="arc">
            <a:avLst>
              <a:gd name="adj1" fmla="val 10976953"/>
              <a:gd name="adj2" fmla="val 49369"/>
            </a:avLst>
          </a:prstGeom>
          <a:noFill/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2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36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Verdana" pitchFamily="34" charset="0"/>
            </a:endParaRPr>
          </a:p>
        </p:txBody>
      </p:sp>
      <p:sp>
        <p:nvSpPr>
          <p:cNvPr id="4" name="Arco 3"/>
          <p:cNvSpPr/>
          <p:nvPr/>
        </p:nvSpPr>
        <p:spPr bwMode="auto">
          <a:xfrm flipH="1">
            <a:off x="683568" y="2492896"/>
            <a:ext cx="1872208" cy="1800200"/>
          </a:xfrm>
          <a:prstGeom prst="arc">
            <a:avLst>
              <a:gd name="adj1" fmla="val 10647456"/>
              <a:gd name="adj2" fmla="val 0"/>
            </a:avLst>
          </a:prstGeom>
          <a:noFill/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2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36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Verdana" pitchFamily="34" charset="0"/>
            </a:endParaRPr>
          </a:p>
        </p:txBody>
      </p:sp>
      <p:cxnSp>
        <p:nvCxnSpPr>
          <p:cNvPr id="6" name="Connettore 1 5"/>
          <p:cNvCxnSpPr>
            <a:stCxn id="4" idx="2"/>
            <a:endCxn id="4" idx="0"/>
          </p:cNvCxnSpPr>
          <p:nvPr/>
        </p:nvCxnSpPr>
        <p:spPr bwMode="auto">
          <a:xfrm>
            <a:off x="683568" y="3392996"/>
            <a:ext cx="1871212" cy="41520"/>
          </a:xfrm>
          <a:prstGeom prst="line">
            <a:avLst/>
          </a:prstGeom>
          <a:noFill/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2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8" name="Connettore 2 7"/>
          <p:cNvCxnSpPr/>
          <p:nvPr/>
        </p:nvCxnSpPr>
        <p:spPr bwMode="auto">
          <a:xfrm>
            <a:off x="971600" y="3789040"/>
            <a:ext cx="1296144" cy="0"/>
          </a:xfrm>
          <a:prstGeom prst="straightConnector1">
            <a:avLst/>
          </a:prstGeom>
          <a:noFill/>
          <a:ln w="25400" cap="flat" cmpd="sng" algn="ctr">
            <a:solidFill>
              <a:schemeClr val="tx1"/>
            </a:solidFill>
            <a:prstDash val="solid"/>
            <a:round/>
            <a:headEnd type="arrow"/>
            <a:tailEnd type="arrow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2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2" name="Connettore 2 11"/>
          <p:cNvCxnSpPr/>
          <p:nvPr/>
        </p:nvCxnSpPr>
        <p:spPr bwMode="auto">
          <a:xfrm>
            <a:off x="827584" y="3429000"/>
            <a:ext cx="0" cy="432048"/>
          </a:xfrm>
          <a:prstGeom prst="straightConnector1">
            <a:avLst/>
          </a:prstGeom>
          <a:noFill/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2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3" name="Connettore 2 12"/>
          <p:cNvCxnSpPr/>
          <p:nvPr/>
        </p:nvCxnSpPr>
        <p:spPr bwMode="auto">
          <a:xfrm>
            <a:off x="2411760" y="3429000"/>
            <a:ext cx="0" cy="432048"/>
          </a:xfrm>
          <a:prstGeom prst="straightConnector1">
            <a:avLst/>
          </a:prstGeom>
          <a:noFill/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2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4" name="Connettore 2 13"/>
          <p:cNvCxnSpPr/>
          <p:nvPr/>
        </p:nvCxnSpPr>
        <p:spPr bwMode="auto">
          <a:xfrm flipV="1">
            <a:off x="1619672" y="2780928"/>
            <a:ext cx="0" cy="288032"/>
          </a:xfrm>
          <a:prstGeom prst="straightConnector1">
            <a:avLst/>
          </a:prstGeom>
          <a:noFill/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2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7" name="Connettore 2 16"/>
          <p:cNvCxnSpPr/>
          <p:nvPr/>
        </p:nvCxnSpPr>
        <p:spPr bwMode="auto">
          <a:xfrm flipV="1">
            <a:off x="1763688" y="2852936"/>
            <a:ext cx="144016" cy="360040"/>
          </a:xfrm>
          <a:prstGeom prst="straightConnector1">
            <a:avLst/>
          </a:prstGeom>
          <a:noFill/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2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9" name="Connettore 2 18"/>
          <p:cNvCxnSpPr/>
          <p:nvPr/>
        </p:nvCxnSpPr>
        <p:spPr bwMode="auto">
          <a:xfrm flipH="1" flipV="1">
            <a:off x="1331640" y="2852936"/>
            <a:ext cx="144016" cy="360040"/>
          </a:xfrm>
          <a:prstGeom prst="straightConnector1">
            <a:avLst/>
          </a:prstGeom>
          <a:noFill/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2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1" name="Connettore 2 20"/>
          <p:cNvCxnSpPr/>
          <p:nvPr/>
        </p:nvCxnSpPr>
        <p:spPr bwMode="auto">
          <a:xfrm flipV="1">
            <a:off x="1907704" y="3068960"/>
            <a:ext cx="216024" cy="216024"/>
          </a:xfrm>
          <a:prstGeom prst="straightConnector1">
            <a:avLst/>
          </a:prstGeom>
          <a:noFill/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2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3" name="Connettore 2 22"/>
          <p:cNvCxnSpPr/>
          <p:nvPr/>
        </p:nvCxnSpPr>
        <p:spPr bwMode="auto">
          <a:xfrm flipH="1" flipV="1">
            <a:off x="1115616" y="2996952"/>
            <a:ext cx="216024" cy="288032"/>
          </a:xfrm>
          <a:prstGeom prst="straightConnector1">
            <a:avLst/>
          </a:prstGeom>
          <a:noFill/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2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7" name="Connettore 1 26"/>
          <p:cNvCxnSpPr/>
          <p:nvPr/>
        </p:nvCxnSpPr>
        <p:spPr bwMode="auto">
          <a:xfrm flipV="1">
            <a:off x="1115616" y="1988840"/>
            <a:ext cx="1440160" cy="648072"/>
          </a:xfrm>
          <a:prstGeom prst="line">
            <a:avLst/>
          </a:prstGeom>
          <a:noFill/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2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28" name="Arco 27"/>
          <p:cNvSpPr/>
          <p:nvPr/>
        </p:nvSpPr>
        <p:spPr bwMode="auto">
          <a:xfrm>
            <a:off x="1475656" y="1988840"/>
            <a:ext cx="2088232" cy="1800200"/>
          </a:xfrm>
          <a:prstGeom prst="arc">
            <a:avLst>
              <a:gd name="adj1" fmla="val 16200000"/>
              <a:gd name="adj2" fmla="val 125551"/>
            </a:avLst>
          </a:prstGeom>
          <a:noFill/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2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36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Verdana" pitchFamily="34" charset="0"/>
            </a:endParaRPr>
          </a:p>
        </p:txBody>
      </p:sp>
      <p:cxnSp>
        <p:nvCxnSpPr>
          <p:cNvPr id="29" name="Connettore 1 28"/>
          <p:cNvCxnSpPr/>
          <p:nvPr/>
        </p:nvCxnSpPr>
        <p:spPr bwMode="auto">
          <a:xfrm flipV="1">
            <a:off x="2555776" y="2924944"/>
            <a:ext cx="1008112" cy="504056"/>
          </a:xfrm>
          <a:prstGeom prst="line">
            <a:avLst/>
          </a:prstGeom>
          <a:noFill/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2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32" name="Segnaposto contenuto 2"/>
          <p:cNvSpPr txBox="1">
            <a:spLocks/>
          </p:cNvSpPr>
          <p:nvPr/>
        </p:nvSpPr>
        <p:spPr bwMode="auto">
          <a:xfrm>
            <a:off x="1475656" y="2708920"/>
            <a:ext cx="504056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t" anchorCtr="0" compatLnSpc="1">
            <a:prstTxWarp prst="textNoShape">
              <a:avLst/>
            </a:prstTxWarp>
            <a:normAutofit fontScale="85000" lnSpcReduction="20000"/>
          </a:bodyPr>
          <a:lstStyle/>
          <a:p>
            <a:pPr marL="342886" marR="0" lvl="0" indent="-342886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endParaRPr kumimoji="0" lang="it-IT" sz="2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886" marR="0" lvl="0" indent="-342886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lang="it-IT" sz="2600" kern="0" dirty="0" smtClean="0">
                <a:solidFill>
                  <a:schemeClr val="tx1"/>
                </a:solidFill>
                <a:latin typeface="+mn-lt"/>
              </a:rPr>
              <a:t>p</a:t>
            </a:r>
            <a:endParaRPr kumimoji="0" lang="it-IT" sz="25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4" name="Segnaposto contenuto 2"/>
          <p:cNvSpPr txBox="1">
            <a:spLocks/>
          </p:cNvSpPr>
          <p:nvPr/>
        </p:nvSpPr>
        <p:spPr bwMode="auto">
          <a:xfrm>
            <a:off x="1403648" y="3573016"/>
            <a:ext cx="504056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t" anchorCtr="0" compatLnSpc="1">
            <a:prstTxWarp prst="textNoShape">
              <a:avLst/>
            </a:prstTxWarp>
            <a:normAutofit fontScale="85000" lnSpcReduction="20000"/>
          </a:bodyPr>
          <a:lstStyle/>
          <a:p>
            <a:pPr marL="342886" marR="0" lvl="0" indent="-342886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endParaRPr kumimoji="0" lang="it-IT" sz="2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886" marR="0" lvl="0" indent="-342886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lang="it-IT" sz="2600" kern="0" dirty="0" smtClean="0">
                <a:solidFill>
                  <a:schemeClr val="tx1"/>
                </a:solidFill>
                <a:latin typeface="+mn-lt"/>
              </a:rPr>
              <a:t>d</a:t>
            </a:r>
            <a:endParaRPr kumimoji="0" lang="it-IT" sz="25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5" name="Segnaposto contenuto 2"/>
          <p:cNvSpPr txBox="1">
            <a:spLocks/>
          </p:cNvSpPr>
          <p:nvPr/>
        </p:nvSpPr>
        <p:spPr bwMode="auto">
          <a:xfrm>
            <a:off x="683568" y="3501008"/>
            <a:ext cx="504056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t" anchorCtr="0" compatLnSpc="1">
            <a:prstTxWarp prst="textNoShape">
              <a:avLst/>
            </a:prstTxWarp>
            <a:normAutofit fontScale="85000" lnSpcReduction="20000"/>
          </a:bodyPr>
          <a:lstStyle/>
          <a:p>
            <a:pPr marL="342886" marR="0" lvl="0" indent="-342886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endParaRPr kumimoji="0" lang="it-IT" sz="2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886" marR="0" lvl="0" indent="-342886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lang="it-IT" sz="2600" kern="0" dirty="0" smtClean="0">
                <a:solidFill>
                  <a:schemeClr val="tx1"/>
                </a:solidFill>
                <a:latin typeface="+mn-lt"/>
                <a:sym typeface="SymbolPS"/>
              </a:rPr>
              <a:t></a:t>
            </a:r>
            <a:endParaRPr kumimoji="0" lang="it-IT" sz="25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6" name="Segnaposto contenuto 2"/>
          <p:cNvSpPr txBox="1">
            <a:spLocks/>
          </p:cNvSpPr>
          <p:nvPr/>
        </p:nvSpPr>
        <p:spPr bwMode="auto">
          <a:xfrm>
            <a:off x="2267744" y="3501008"/>
            <a:ext cx="504056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t" anchorCtr="0" compatLnSpc="1">
            <a:prstTxWarp prst="textNoShape">
              <a:avLst/>
            </a:prstTxWarp>
            <a:normAutofit fontScale="85000" lnSpcReduction="20000"/>
          </a:bodyPr>
          <a:lstStyle/>
          <a:p>
            <a:pPr marL="342886" marR="0" lvl="0" indent="-342886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endParaRPr kumimoji="0" lang="it-IT" sz="2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886" lvl="0" indent="-342886" eaLnBrk="0" hangingPunct="0">
              <a:spcBef>
                <a:spcPct val="20000"/>
              </a:spcBef>
              <a:defRPr/>
            </a:pPr>
            <a:r>
              <a:rPr lang="it-IT" sz="2600" kern="0" dirty="0" smtClean="0">
                <a:solidFill>
                  <a:schemeClr val="tx1"/>
                </a:solidFill>
                <a:sym typeface="SymbolPS"/>
              </a:rPr>
              <a:t></a:t>
            </a:r>
            <a:endParaRPr lang="it-IT" sz="2500" kern="0" dirty="0" smtClean="0">
              <a:solidFill>
                <a:schemeClr val="tx1"/>
              </a:solidFill>
            </a:endParaRPr>
          </a:p>
        </p:txBody>
      </p:sp>
      <p:sp>
        <p:nvSpPr>
          <p:cNvPr id="37" name="Segnaposto contenuto 2"/>
          <p:cNvSpPr txBox="1">
            <a:spLocks/>
          </p:cNvSpPr>
          <p:nvPr/>
        </p:nvSpPr>
        <p:spPr bwMode="auto">
          <a:xfrm>
            <a:off x="2915816" y="2924944"/>
            <a:ext cx="504056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t" anchorCtr="0" compatLnSpc="1">
            <a:prstTxWarp prst="textNoShape">
              <a:avLst/>
            </a:prstTxWarp>
            <a:normAutofit fontScale="85000" lnSpcReduction="20000"/>
          </a:bodyPr>
          <a:lstStyle/>
          <a:p>
            <a:pPr marL="342886" marR="0" lvl="0" indent="-342886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endParaRPr kumimoji="0" lang="it-IT" sz="2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886" marR="0" lvl="0" indent="-342886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lang="it-IT" sz="2600" kern="0" dirty="0" smtClean="0">
                <a:solidFill>
                  <a:schemeClr val="tx1"/>
                </a:solidFill>
                <a:latin typeface="+mn-lt"/>
              </a:rPr>
              <a:t>S</a:t>
            </a:r>
            <a:endParaRPr kumimoji="0" lang="it-IT" sz="25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cxnSp>
        <p:nvCxnSpPr>
          <p:cNvPr id="39" name="Connettore 1 38"/>
          <p:cNvCxnSpPr>
            <a:stCxn id="3" idx="2"/>
          </p:cNvCxnSpPr>
          <p:nvPr/>
        </p:nvCxnSpPr>
        <p:spPr bwMode="auto">
          <a:xfrm flipV="1">
            <a:off x="2267677" y="2924944"/>
            <a:ext cx="1080187" cy="513363"/>
          </a:xfrm>
          <a:prstGeom prst="line">
            <a:avLst/>
          </a:prstGeom>
          <a:noFill/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2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41" name="Connettore 1 40"/>
          <p:cNvCxnSpPr/>
          <p:nvPr/>
        </p:nvCxnSpPr>
        <p:spPr bwMode="auto">
          <a:xfrm>
            <a:off x="3347864" y="2924944"/>
            <a:ext cx="216024" cy="0"/>
          </a:xfrm>
          <a:prstGeom prst="line">
            <a:avLst/>
          </a:prstGeom>
          <a:noFill/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2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45" name="Connettore 2 44"/>
          <p:cNvCxnSpPr/>
          <p:nvPr/>
        </p:nvCxnSpPr>
        <p:spPr bwMode="auto">
          <a:xfrm>
            <a:off x="2555776" y="3140968"/>
            <a:ext cx="360040" cy="0"/>
          </a:xfrm>
          <a:prstGeom prst="straightConnector1">
            <a:avLst/>
          </a:prstGeom>
          <a:noFill/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2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46" name="Connettore 2 45"/>
          <p:cNvCxnSpPr/>
          <p:nvPr/>
        </p:nvCxnSpPr>
        <p:spPr bwMode="auto">
          <a:xfrm flipH="1">
            <a:off x="3131840" y="3140968"/>
            <a:ext cx="360040" cy="0"/>
          </a:xfrm>
          <a:prstGeom prst="straightConnector1">
            <a:avLst/>
          </a:prstGeom>
          <a:noFill/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2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graphicFrame>
        <p:nvGraphicFramePr>
          <p:cNvPr id="48" name="Oggetto 47"/>
          <p:cNvGraphicFramePr>
            <a:graphicFrameLocks noChangeAspect="1"/>
          </p:cNvGraphicFramePr>
          <p:nvPr/>
        </p:nvGraphicFramePr>
        <p:xfrm>
          <a:off x="5436096" y="1700808"/>
          <a:ext cx="2160240" cy="55748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9982" name="Equazione" r:id="rId3" imgW="787058" imgH="203112" progId="">
                  <p:embed/>
                </p:oleObj>
              </mc:Choice>
              <mc:Fallback>
                <p:oleObj name="Equazione" r:id="rId3" imgW="787058" imgH="203112" progId="">
                  <p:embed/>
                  <p:pic>
                    <p:nvPicPr>
                      <p:cNvPr id="0" name="Picture 8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36096" y="1700808"/>
                        <a:ext cx="2160240" cy="557481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9" name="Segnaposto contenuto 2"/>
          <p:cNvSpPr txBox="1">
            <a:spLocks/>
          </p:cNvSpPr>
          <p:nvPr/>
        </p:nvSpPr>
        <p:spPr bwMode="auto">
          <a:xfrm>
            <a:off x="3995936" y="2636912"/>
            <a:ext cx="4752528" cy="36724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t" anchorCtr="0" compatLnSpc="1">
            <a:prstTxWarp prst="textNoShape">
              <a:avLst/>
            </a:prstTxWarp>
          </a:bodyPr>
          <a:lstStyle/>
          <a:p>
            <a:pPr marL="342886" marR="0" lvl="0" indent="-342886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it-IT" sz="2400" kern="0" dirty="0" smtClean="0">
                <a:solidFill>
                  <a:schemeClr val="tx1"/>
                </a:solidFill>
                <a:latin typeface="+mn-lt"/>
              </a:rPr>
              <a:t>d: proiezione ortogonale della superficie</a:t>
            </a:r>
          </a:p>
          <a:p>
            <a:pPr marL="342886" marR="0" lvl="0" indent="-342886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it-IT" sz="2400" kern="0" dirty="0" smtClean="0">
                <a:solidFill>
                  <a:schemeClr val="tx1"/>
                </a:solidFill>
                <a:latin typeface="+mn-lt"/>
              </a:rPr>
              <a:t>S: spessore</a:t>
            </a:r>
          </a:p>
          <a:p>
            <a:pPr marL="342886" marR="0" lvl="0" indent="-342886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it-IT" sz="2400" kern="0" dirty="0" smtClean="0">
                <a:solidFill>
                  <a:schemeClr val="tx1"/>
                </a:solidFill>
                <a:latin typeface="+mn-lt"/>
                <a:sym typeface="SymbolPS"/>
              </a:rPr>
              <a:t></a:t>
            </a:r>
            <a:r>
              <a:rPr lang="it-IT" sz="2400" kern="0" dirty="0" smtClean="0">
                <a:solidFill>
                  <a:schemeClr val="tx1"/>
                </a:solidFill>
                <a:latin typeface="+mn-lt"/>
              </a:rPr>
              <a:t>: tensione</a:t>
            </a:r>
          </a:p>
          <a:p>
            <a:pPr marL="342886" marR="0" lvl="0" indent="-342886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it-IT" sz="2400" kern="0" dirty="0" smtClean="0">
                <a:solidFill>
                  <a:schemeClr val="tx1"/>
                </a:solidFill>
                <a:latin typeface="+mn-lt"/>
              </a:rPr>
              <a:t>p: pressione interna</a:t>
            </a:r>
          </a:p>
          <a:p>
            <a:pPr marL="342886" marR="0" lvl="0" indent="-342886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it-IT" sz="2400" kern="0" dirty="0" smtClean="0">
                <a:solidFill>
                  <a:schemeClr val="tx1"/>
                </a:solidFill>
                <a:latin typeface="+mn-lt"/>
              </a:rPr>
              <a:t>R: carico rottura materiale</a:t>
            </a:r>
          </a:p>
          <a:p>
            <a:pPr marL="342886" marR="0" lvl="0" indent="-342886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it-IT" sz="2400" kern="0" dirty="0" smtClean="0">
                <a:solidFill>
                  <a:schemeClr val="tx1"/>
                </a:solidFill>
                <a:latin typeface="+mn-lt"/>
              </a:rPr>
              <a:t>K: coefficiente sicurezza &gt;1</a:t>
            </a:r>
          </a:p>
          <a:p>
            <a:pPr marL="342886" marR="0" lvl="0" indent="-342886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it-IT" sz="2400" kern="0" dirty="0" smtClean="0">
                <a:solidFill>
                  <a:schemeClr val="tx1"/>
                </a:solidFill>
                <a:latin typeface="+mn-lt"/>
              </a:rPr>
              <a:t> C: coefficiente corrosione</a:t>
            </a:r>
          </a:p>
        </p:txBody>
      </p:sp>
      <p:sp>
        <p:nvSpPr>
          <p:cNvPr id="50" name="Segnaposto contenuto 2"/>
          <p:cNvSpPr txBox="1">
            <a:spLocks/>
          </p:cNvSpPr>
          <p:nvPr/>
        </p:nvSpPr>
        <p:spPr bwMode="auto">
          <a:xfrm>
            <a:off x="1619672" y="1628800"/>
            <a:ext cx="504056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t" anchorCtr="0" compatLnSpc="1">
            <a:prstTxWarp prst="textNoShape">
              <a:avLst/>
            </a:prstTxWarp>
            <a:normAutofit fontScale="85000" lnSpcReduction="20000"/>
          </a:bodyPr>
          <a:lstStyle/>
          <a:p>
            <a:pPr marL="342886" marR="0" lvl="0" indent="-342886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endParaRPr kumimoji="0" lang="it-IT" sz="2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886" marR="0" lvl="0" indent="-342886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lang="it-IT" sz="2600" kern="0" dirty="0" smtClean="0">
                <a:solidFill>
                  <a:schemeClr val="tx1"/>
                </a:solidFill>
                <a:latin typeface="+mn-lt"/>
              </a:rPr>
              <a:t>1</a:t>
            </a:r>
            <a:endParaRPr kumimoji="0" lang="it-IT" sz="25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549890" name="Object 2"/>
          <p:cNvGraphicFramePr>
            <a:graphicFrameLocks noChangeAspect="1"/>
          </p:cNvGraphicFramePr>
          <p:nvPr/>
        </p:nvGraphicFramePr>
        <p:xfrm>
          <a:off x="755576" y="4437112"/>
          <a:ext cx="2609875" cy="88159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9983" name="Equazione" r:id="rId5" imgW="1167893" imgH="393529" progId="">
                  <p:embed/>
                </p:oleObj>
              </mc:Choice>
              <mc:Fallback>
                <p:oleObj name="Equazione" r:id="rId5" imgW="1167893" imgH="393529" progId="">
                  <p:embed/>
                  <p:pic>
                    <p:nvPicPr>
                      <p:cNvPr id="0" name="Picture 8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55576" y="4437112"/>
                        <a:ext cx="2609875" cy="88159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49891" name="Object 3"/>
          <p:cNvGraphicFramePr>
            <a:graphicFrameLocks noChangeAspect="1"/>
          </p:cNvGraphicFramePr>
          <p:nvPr/>
        </p:nvGraphicFramePr>
        <p:xfrm>
          <a:off x="755576" y="5301208"/>
          <a:ext cx="2335212" cy="1082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9984" name="Equazione" r:id="rId7" imgW="850531" imgH="393529" progId="">
                  <p:embed/>
                </p:oleObj>
              </mc:Choice>
              <mc:Fallback>
                <p:oleObj name="Equazione" r:id="rId7" imgW="850531" imgH="393529" progId="">
                  <p:embed/>
                  <p:pic>
                    <p:nvPicPr>
                      <p:cNvPr id="0" name="Picture 9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55576" y="5301208"/>
                        <a:ext cx="2335212" cy="10826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 txBox="1">
            <a:spLocks/>
          </p:cNvSpPr>
          <p:nvPr/>
        </p:nvSpPr>
        <p:spPr bwMode="auto">
          <a:xfrm>
            <a:off x="899592" y="1052736"/>
            <a:ext cx="6984776" cy="4320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2441B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Spessore</a:t>
            </a:r>
            <a:endParaRPr kumimoji="0" lang="it-IT" sz="2800" b="1" i="0" u="none" strike="noStrike" kern="0" cap="none" spc="0" normalizeH="0" baseline="-25000" noProof="0" dirty="0">
              <a:ln>
                <a:noFill/>
              </a:ln>
              <a:solidFill>
                <a:srgbClr val="02441B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graphicFrame>
        <p:nvGraphicFramePr>
          <p:cNvPr id="549890" name="Object 2"/>
          <p:cNvGraphicFramePr>
            <a:graphicFrameLocks noChangeAspect="1"/>
          </p:cNvGraphicFramePr>
          <p:nvPr/>
        </p:nvGraphicFramePr>
        <p:xfrm>
          <a:off x="827584" y="3789040"/>
          <a:ext cx="1674813" cy="8810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90913" name="Equazione" r:id="rId3" imgW="748975" imgH="393529" progId="">
                  <p:embed/>
                </p:oleObj>
              </mc:Choice>
              <mc:Fallback>
                <p:oleObj name="Equazione" r:id="rId3" imgW="748975" imgH="393529" progId="">
                  <p:embed/>
                  <p:pic>
                    <p:nvPicPr>
                      <p:cNvPr id="0" name="Picture 6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27584" y="3789040"/>
                        <a:ext cx="1674813" cy="88106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49891" name="Object 3"/>
          <p:cNvGraphicFramePr>
            <a:graphicFrameLocks noChangeAspect="1"/>
          </p:cNvGraphicFramePr>
          <p:nvPr/>
        </p:nvGraphicFramePr>
        <p:xfrm>
          <a:off x="827584" y="2132856"/>
          <a:ext cx="2335212" cy="1082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90914" name="Equazione" r:id="rId5" imgW="850531" imgH="393529" progId="">
                  <p:embed/>
                </p:oleObj>
              </mc:Choice>
              <mc:Fallback>
                <p:oleObj name="Equazione" r:id="rId5" imgW="850531" imgH="393529" progId="">
                  <p:embed/>
                  <p:pic>
                    <p:nvPicPr>
                      <p:cNvPr id="0" name="Picture 6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27584" y="2132856"/>
                        <a:ext cx="2335212" cy="10826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1" name="Segnaposto contenuto 2"/>
          <p:cNvSpPr txBox="1">
            <a:spLocks/>
          </p:cNvSpPr>
          <p:nvPr/>
        </p:nvSpPr>
        <p:spPr bwMode="auto">
          <a:xfrm>
            <a:off x="3707904" y="2348880"/>
            <a:ext cx="2736304" cy="576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t" anchorCtr="0" compatLnSpc="1">
            <a:prstTxWarp prst="textNoShape">
              <a:avLst/>
            </a:prstTxWarp>
          </a:bodyPr>
          <a:lstStyle/>
          <a:p>
            <a:pPr marL="342886" marR="0" lvl="0" indent="-342886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lang="it-IT" sz="2400" kern="0" dirty="0" smtClean="0">
                <a:solidFill>
                  <a:schemeClr val="tx1"/>
                </a:solidFill>
                <a:latin typeface="+mn-lt"/>
              </a:rPr>
              <a:t>Per tubi metallici</a:t>
            </a:r>
          </a:p>
          <a:p>
            <a:pPr marL="342886" marR="0" lvl="0" indent="-342886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endParaRPr lang="it-IT" sz="2400" kern="0" dirty="0" smtClean="0">
              <a:solidFill>
                <a:schemeClr val="tx1"/>
              </a:solidFill>
              <a:latin typeface="+mn-lt"/>
            </a:endParaRPr>
          </a:p>
          <a:p>
            <a:pPr marL="342886" marR="0" lvl="0" indent="-342886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endParaRPr lang="it-IT" sz="2400" kern="0" dirty="0" smtClean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33" name="Segnaposto contenuto 2"/>
          <p:cNvSpPr txBox="1">
            <a:spLocks/>
          </p:cNvSpPr>
          <p:nvPr/>
        </p:nvSpPr>
        <p:spPr bwMode="auto">
          <a:xfrm>
            <a:off x="3707904" y="3717032"/>
            <a:ext cx="4752528" cy="2232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t" anchorCtr="0" compatLnSpc="1">
            <a:prstTxWarp prst="textNoShape">
              <a:avLst/>
            </a:prstTxWarp>
          </a:bodyPr>
          <a:lstStyle/>
          <a:p>
            <a:pPr marL="342886" marR="0" lvl="0" indent="-342886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lang="it-IT" sz="2400" kern="0" dirty="0" smtClean="0">
                <a:solidFill>
                  <a:schemeClr val="tx1"/>
                </a:solidFill>
                <a:latin typeface="+mn-lt"/>
              </a:rPr>
              <a:t>Per tubi in plexiglass</a:t>
            </a:r>
          </a:p>
          <a:p>
            <a:pPr marL="342886" marR="0" lvl="0" indent="-342886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lang="it-IT" sz="2400" kern="0" dirty="0" smtClean="0">
                <a:solidFill>
                  <a:schemeClr val="tx1"/>
                </a:solidFill>
                <a:latin typeface="+mn-lt"/>
              </a:rPr>
              <a:t>D</a:t>
            </a:r>
            <a:r>
              <a:rPr lang="it-IT" sz="2400" kern="0" baseline="-25000" dirty="0" smtClean="0">
                <a:solidFill>
                  <a:schemeClr val="tx1"/>
                </a:solidFill>
                <a:latin typeface="+mn-lt"/>
              </a:rPr>
              <a:t>e</a:t>
            </a:r>
            <a:r>
              <a:rPr lang="it-IT" sz="2400" kern="0" dirty="0" smtClean="0">
                <a:solidFill>
                  <a:schemeClr val="tx1"/>
                </a:solidFill>
                <a:latin typeface="+mn-lt"/>
              </a:rPr>
              <a:t>: diametro esterno [mm]</a:t>
            </a:r>
          </a:p>
          <a:p>
            <a:pPr marL="342886" marR="0" lvl="0" indent="-342886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lang="it-IT" sz="2400" kern="0" dirty="0" err="1" smtClean="0">
                <a:solidFill>
                  <a:schemeClr val="tx1"/>
                </a:solidFill>
                <a:latin typeface="+mn-lt"/>
              </a:rPr>
              <a:t>P</a:t>
            </a:r>
            <a:r>
              <a:rPr lang="it-IT" sz="2400" kern="0" baseline="-25000" dirty="0" err="1" smtClean="0">
                <a:solidFill>
                  <a:schemeClr val="tx1"/>
                </a:solidFill>
                <a:latin typeface="+mn-lt"/>
              </a:rPr>
              <a:t>max</a:t>
            </a:r>
            <a:r>
              <a:rPr lang="it-IT" sz="2400" kern="0" dirty="0" smtClean="0">
                <a:solidFill>
                  <a:schemeClr val="tx1"/>
                </a:solidFill>
                <a:latin typeface="+mn-lt"/>
              </a:rPr>
              <a:t>: p a cui resiste la tubazione</a:t>
            </a:r>
          </a:p>
          <a:p>
            <a:pPr marL="342886" marR="0" lvl="0" indent="-342886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lang="it-IT" sz="2400" kern="0" dirty="0" smtClean="0">
                <a:solidFill>
                  <a:schemeClr val="tx1"/>
                </a:solidFill>
                <a:latin typeface="+mn-lt"/>
              </a:rPr>
              <a:t>S in [mm]</a:t>
            </a:r>
          </a:p>
          <a:p>
            <a:pPr marL="342886" marR="0" lvl="0" indent="-342886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endParaRPr lang="it-IT" sz="2400" kern="0" dirty="0" smtClean="0">
              <a:solidFill>
                <a:schemeClr val="tx1"/>
              </a:solidFill>
              <a:latin typeface="+mn-lt"/>
            </a:endParaRPr>
          </a:p>
          <a:p>
            <a:pPr marL="342886" marR="0" lvl="0" indent="-342886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endParaRPr lang="it-IT" sz="2400" kern="0" dirty="0" smtClean="0">
              <a:solidFill>
                <a:schemeClr val="tx1"/>
              </a:solidFill>
              <a:latin typeface="+mn-lt"/>
            </a:endParaRPr>
          </a:p>
        </p:txBody>
      </p:sp>
    </p:spTree>
  </p:cSld>
  <p:clrMapOvr>
    <a:masterClrMapping/>
  </p:clrMapOvr>
  <p:transition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 txBox="1">
            <a:spLocks/>
          </p:cNvSpPr>
          <p:nvPr/>
        </p:nvSpPr>
        <p:spPr bwMode="auto">
          <a:xfrm>
            <a:off x="899592" y="1052736"/>
            <a:ext cx="6984776" cy="4320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2441B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Tubi filettati</a:t>
            </a:r>
            <a:endParaRPr kumimoji="0" lang="it-IT" sz="2800" b="1" i="0" u="none" strike="noStrike" kern="0" cap="none" spc="0" normalizeH="0" baseline="-25000" noProof="0" dirty="0">
              <a:ln>
                <a:noFill/>
              </a:ln>
              <a:solidFill>
                <a:srgbClr val="02441B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3" name="Segnaposto contenuto 2"/>
          <p:cNvSpPr txBox="1">
            <a:spLocks/>
          </p:cNvSpPr>
          <p:nvPr/>
        </p:nvSpPr>
        <p:spPr bwMode="auto">
          <a:xfrm>
            <a:off x="899592" y="2204864"/>
            <a:ext cx="6912768" cy="2088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t" anchorCtr="0" compatLnSpc="1">
            <a:prstTxWarp prst="textNoShape">
              <a:avLst/>
            </a:prstTxWarp>
          </a:bodyPr>
          <a:lstStyle/>
          <a:p>
            <a:pPr marL="342886" marR="0" lvl="0" indent="-342886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it-IT" sz="2400" kern="0" dirty="0" smtClean="0">
                <a:solidFill>
                  <a:schemeClr val="tx1"/>
                </a:solidFill>
                <a:latin typeface="+mn-lt"/>
              </a:rPr>
              <a:t>Per d &lt; DN100 </a:t>
            </a:r>
            <a:r>
              <a:rPr lang="it-IT" sz="2400" kern="0" dirty="0" smtClean="0">
                <a:solidFill>
                  <a:schemeClr val="tx1"/>
                </a:solidFill>
                <a:latin typeface="+mn-lt"/>
                <a:sym typeface="SymbolPS"/>
              </a:rPr>
              <a:t> tubi filettati</a:t>
            </a:r>
          </a:p>
          <a:p>
            <a:pPr marL="342886" marR="0" lvl="0" indent="-342886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it-IT" sz="2400" kern="0" dirty="0" smtClean="0">
                <a:solidFill>
                  <a:schemeClr val="tx1"/>
                </a:solidFill>
                <a:latin typeface="+mn-lt"/>
                <a:sym typeface="SymbolPS"/>
              </a:rPr>
              <a:t>E’ consentita la giunzione mediante manicotto</a:t>
            </a:r>
          </a:p>
          <a:p>
            <a:pPr marL="342886" marR="0" lvl="0" indent="-342886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it-IT" sz="2400" kern="0" dirty="0" smtClean="0">
                <a:solidFill>
                  <a:schemeClr val="tx1"/>
                </a:solidFill>
                <a:latin typeface="+mn-lt"/>
                <a:sym typeface="SymbolPS"/>
              </a:rPr>
              <a:t>I diametri dei tubi filettati sono indicati in pollici</a:t>
            </a:r>
          </a:p>
          <a:p>
            <a:pPr marL="342886" marR="0" lvl="0" indent="-342886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it-IT" sz="2400" kern="0" dirty="0" smtClean="0">
                <a:solidFill>
                  <a:schemeClr val="tx1"/>
                </a:solidFill>
                <a:latin typeface="+mn-lt"/>
                <a:sym typeface="SymbolPS"/>
              </a:rPr>
              <a:t>1 pollice: 2.54 cm</a:t>
            </a:r>
            <a:endParaRPr lang="it-IT" sz="2400" kern="0" dirty="0" smtClean="0">
              <a:solidFill>
                <a:schemeClr val="tx1"/>
              </a:solidFill>
              <a:latin typeface="+mn-lt"/>
            </a:endParaRPr>
          </a:p>
        </p:txBody>
      </p:sp>
    </p:spTree>
  </p:cSld>
  <p:clrMapOvr>
    <a:masterClrMapping/>
  </p:clrMapOvr>
  <p:transition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 txBox="1">
            <a:spLocks/>
          </p:cNvSpPr>
          <p:nvPr/>
        </p:nvSpPr>
        <p:spPr bwMode="auto">
          <a:xfrm>
            <a:off x="899592" y="1052736"/>
            <a:ext cx="6984776" cy="4320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2441B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Accessori:</a:t>
            </a:r>
            <a:r>
              <a:rPr kumimoji="0" lang="it-IT" sz="2800" b="1" i="0" u="none" strike="noStrike" kern="0" cap="none" spc="0" normalizeH="0" noProof="0" dirty="0" smtClean="0">
                <a:ln>
                  <a:noFill/>
                </a:ln>
                <a:solidFill>
                  <a:srgbClr val="02441B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giunzioni</a:t>
            </a:r>
            <a:endParaRPr kumimoji="0" lang="it-IT" sz="2800" b="1" i="0" u="none" strike="noStrike" kern="0" cap="none" spc="0" normalizeH="0" baseline="-25000" noProof="0" dirty="0">
              <a:ln>
                <a:noFill/>
              </a:ln>
              <a:solidFill>
                <a:srgbClr val="02441B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3" name="Segnaposto contenuto 2"/>
          <p:cNvSpPr txBox="1">
            <a:spLocks/>
          </p:cNvSpPr>
          <p:nvPr/>
        </p:nvSpPr>
        <p:spPr bwMode="auto">
          <a:xfrm>
            <a:off x="899592" y="2204864"/>
            <a:ext cx="6912768" cy="2088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t" anchorCtr="0" compatLnSpc="1">
            <a:prstTxWarp prst="textNoShape">
              <a:avLst/>
            </a:prstTxWarp>
          </a:bodyPr>
          <a:lstStyle/>
          <a:p>
            <a:pPr marL="342886" marR="0" lvl="0" indent="-342886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it-IT" sz="2400" kern="0" dirty="0" smtClean="0">
                <a:solidFill>
                  <a:schemeClr val="tx1"/>
                </a:solidFill>
                <a:latin typeface="+mn-lt"/>
              </a:rPr>
              <a:t>Saldature (collegamenti fissi)</a:t>
            </a:r>
          </a:p>
          <a:p>
            <a:pPr marL="342886" marR="0" lvl="0" indent="-342886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it-IT" sz="2400" kern="0" dirty="0" smtClean="0">
                <a:solidFill>
                  <a:schemeClr val="tx1"/>
                </a:solidFill>
                <a:latin typeface="+mn-lt"/>
              </a:rPr>
              <a:t>Giunti flangiati (collegamenti mobili)</a:t>
            </a:r>
          </a:p>
          <a:p>
            <a:pPr marL="342886" marR="0" lvl="0" indent="-342886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it-IT" sz="2400" kern="0" dirty="0" err="1" smtClean="0">
                <a:solidFill>
                  <a:schemeClr val="tx1"/>
                </a:solidFill>
                <a:latin typeface="+mn-lt"/>
              </a:rPr>
              <a:t>Filettaure</a:t>
            </a:r>
            <a:r>
              <a:rPr lang="it-IT" sz="2400" kern="0" dirty="0" smtClean="0">
                <a:solidFill>
                  <a:schemeClr val="tx1"/>
                </a:solidFill>
                <a:latin typeface="+mn-lt"/>
              </a:rPr>
              <a:t> (manicotti)</a:t>
            </a:r>
          </a:p>
          <a:p>
            <a:pPr marL="342886" marR="0" lvl="0" indent="-342886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it-IT" sz="2400" kern="0" dirty="0" smtClean="0">
                <a:solidFill>
                  <a:schemeClr val="tx1"/>
                </a:solidFill>
                <a:latin typeface="+mn-lt"/>
              </a:rPr>
              <a:t>Raccordi</a:t>
            </a:r>
          </a:p>
        </p:txBody>
      </p:sp>
    </p:spTree>
  </p:cSld>
  <p:clrMapOvr>
    <a:masterClrMapping/>
  </p:clrMapOvr>
  <p:transition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 txBox="1">
            <a:spLocks/>
          </p:cNvSpPr>
          <p:nvPr/>
        </p:nvSpPr>
        <p:spPr bwMode="auto">
          <a:xfrm>
            <a:off x="899592" y="1052736"/>
            <a:ext cx="6984776" cy="4320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2441B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Saldature: saldatura di testa</a:t>
            </a:r>
            <a:endParaRPr kumimoji="0" lang="it-IT" sz="2800" b="1" i="0" u="none" strike="noStrike" kern="0" cap="none" spc="0" normalizeH="0" baseline="-25000" noProof="0" dirty="0">
              <a:ln>
                <a:noFill/>
              </a:ln>
              <a:solidFill>
                <a:srgbClr val="02441B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3" name="Segnaposto contenuto 2"/>
          <p:cNvSpPr txBox="1">
            <a:spLocks/>
          </p:cNvSpPr>
          <p:nvPr/>
        </p:nvSpPr>
        <p:spPr bwMode="auto">
          <a:xfrm>
            <a:off x="899592" y="2204864"/>
            <a:ext cx="3024336" cy="648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t" anchorCtr="0" compatLnSpc="1">
            <a:prstTxWarp prst="textNoShape">
              <a:avLst/>
            </a:prstTxWarp>
          </a:bodyPr>
          <a:lstStyle/>
          <a:p>
            <a:pPr marL="342886" marR="0" lvl="0" indent="-342886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it-IT" sz="2400" kern="0" dirty="0" smtClean="0">
                <a:solidFill>
                  <a:schemeClr val="tx1"/>
                </a:solidFill>
                <a:latin typeface="+mn-lt"/>
              </a:rPr>
              <a:t>Solo per d&lt;5 cm</a:t>
            </a:r>
          </a:p>
          <a:p>
            <a:pPr marL="342886" marR="0" lvl="0" indent="-342886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lang="it-IT" sz="2400" kern="0" dirty="0" smtClean="0">
              <a:solidFill>
                <a:schemeClr val="tx1"/>
              </a:solidFill>
              <a:latin typeface="+mn-lt"/>
            </a:endParaRPr>
          </a:p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endParaRPr lang="it-IT" sz="2400" kern="0" dirty="0" smtClean="0">
              <a:solidFill>
                <a:schemeClr val="tx1"/>
              </a:solidFill>
              <a:latin typeface="+mn-lt"/>
            </a:endParaRPr>
          </a:p>
        </p:txBody>
      </p:sp>
      <p:pic>
        <p:nvPicPr>
          <p:cNvPr id="4" name="Picture 4" descr="giunzione_0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55976" y="3212976"/>
            <a:ext cx="4248150" cy="1924050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ransition/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 txBox="1">
            <a:spLocks/>
          </p:cNvSpPr>
          <p:nvPr/>
        </p:nvSpPr>
        <p:spPr bwMode="auto">
          <a:xfrm>
            <a:off x="899592" y="1052736"/>
            <a:ext cx="6984776" cy="4320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2441B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Saldature: saldatura a bicchiere</a:t>
            </a:r>
            <a:endParaRPr kumimoji="0" lang="it-IT" sz="2800" b="1" i="0" u="none" strike="noStrike" kern="0" cap="none" spc="0" normalizeH="0" baseline="-25000" noProof="0" dirty="0">
              <a:ln>
                <a:noFill/>
              </a:ln>
              <a:solidFill>
                <a:srgbClr val="02441B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3" name="Segnaposto contenuto 2"/>
          <p:cNvSpPr txBox="1">
            <a:spLocks/>
          </p:cNvSpPr>
          <p:nvPr/>
        </p:nvSpPr>
        <p:spPr bwMode="auto">
          <a:xfrm>
            <a:off x="755576" y="1916832"/>
            <a:ext cx="4824536" cy="2232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t" anchorCtr="0" compatLnSpc="1">
            <a:prstTxWarp prst="textNoShape">
              <a:avLst/>
            </a:prstTxWarp>
          </a:bodyPr>
          <a:lstStyle/>
          <a:p>
            <a:pPr marL="342886" marR="0" lvl="0" indent="-342886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it-IT" sz="2400" kern="0" dirty="0" smtClean="0">
                <a:solidFill>
                  <a:schemeClr val="tx1"/>
                </a:solidFill>
                <a:latin typeface="+mn-lt"/>
              </a:rPr>
              <a:t>Per d elevati</a:t>
            </a:r>
          </a:p>
          <a:p>
            <a:pPr marL="342886" marR="0" lvl="0" indent="-342886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it-IT" sz="2400" kern="0" dirty="0" smtClean="0">
                <a:solidFill>
                  <a:schemeClr val="tx1"/>
                </a:solidFill>
                <a:latin typeface="+mn-lt"/>
              </a:rPr>
              <a:t>Richiede un forte allineamento</a:t>
            </a:r>
          </a:p>
          <a:p>
            <a:pPr marL="342886" marR="0" lvl="0" indent="-342886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it-IT" sz="2400" kern="0" dirty="0" smtClean="0">
                <a:solidFill>
                  <a:schemeClr val="tx1"/>
                </a:solidFill>
                <a:latin typeface="+mn-lt"/>
              </a:rPr>
              <a:t>Soluzione normalmente adottata nelle tubazioni interrate</a:t>
            </a:r>
          </a:p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endParaRPr lang="it-IT" sz="2400" kern="0" dirty="0" smtClean="0">
              <a:solidFill>
                <a:schemeClr val="tx1"/>
              </a:solidFill>
              <a:latin typeface="+mn-lt"/>
            </a:endParaRPr>
          </a:p>
          <a:p>
            <a:pPr marL="342886" marR="0" lvl="0" indent="-342886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lang="it-IT" sz="2400" kern="0" dirty="0" smtClean="0">
              <a:solidFill>
                <a:schemeClr val="tx1"/>
              </a:solidFill>
              <a:latin typeface="+mn-lt"/>
            </a:endParaRPr>
          </a:p>
        </p:txBody>
      </p:sp>
      <p:pic>
        <p:nvPicPr>
          <p:cNvPr id="5" name="Picture 5" descr="giunzione_0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4008" y="4149080"/>
            <a:ext cx="3975100" cy="2138363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ransition/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 txBox="1">
            <a:spLocks/>
          </p:cNvSpPr>
          <p:nvPr/>
        </p:nvSpPr>
        <p:spPr bwMode="auto">
          <a:xfrm>
            <a:off x="899592" y="1052736"/>
            <a:ext cx="6984776" cy="4320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2441B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Saldature: a giunto sferico</a:t>
            </a:r>
            <a:endParaRPr kumimoji="0" lang="it-IT" sz="2800" b="1" i="0" u="none" strike="noStrike" kern="0" cap="none" spc="0" normalizeH="0" baseline="-25000" noProof="0" dirty="0">
              <a:ln>
                <a:noFill/>
              </a:ln>
              <a:solidFill>
                <a:srgbClr val="02441B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3" name="Segnaposto contenuto 2"/>
          <p:cNvSpPr txBox="1">
            <a:spLocks/>
          </p:cNvSpPr>
          <p:nvPr/>
        </p:nvSpPr>
        <p:spPr bwMode="auto">
          <a:xfrm>
            <a:off x="899592" y="2204864"/>
            <a:ext cx="4248472" cy="14761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t" anchorCtr="0" compatLnSpc="1">
            <a:prstTxWarp prst="textNoShape">
              <a:avLst/>
            </a:prstTxWarp>
          </a:bodyPr>
          <a:lstStyle/>
          <a:p>
            <a:pPr marL="342886" marR="0" lvl="0" indent="-342886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it-IT" sz="2400" kern="0" dirty="0" smtClean="0">
                <a:solidFill>
                  <a:schemeClr val="tx1"/>
                </a:solidFill>
                <a:latin typeface="+mn-lt"/>
              </a:rPr>
              <a:t>Per d elevati</a:t>
            </a:r>
          </a:p>
          <a:p>
            <a:pPr marL="342886" marR="0" lvl="0" indent="-342886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it-IT" sz="2400" kern="0" dirty="0" smtClean="0">
                <a:solidFill>
                  <a:schemeClr val="tx1"/>
                </a:solidFill>
                <a:latin typeface="+mn-lt"/>
              </a:rPr>
              <a:t>Consente il disassamento</a:t>
            </a:r>
          </a:p>
          <a:p>
            <a:pPr marL="342886" marR="0" lvl="0" indent="-342886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lang="it-IT" sz="2400" kern="0" dirty="0" smtClean="0">
              <a:solidFill>
                <a:schemeClr val="tx1"/>
              </a:solidFill>
              <a:latin typeface="+mn-lt"/>
            </a:endParaRPr>
          </a:p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endParaRPr lang="it-IT" sz="2400" kern="0" dirty="0" smtClean="0">
              <a:solidFill>
                <a:schemeClr val="tx1"/>
              </a:solidFill>
              <a:latin typeface="+mn-lt"/>
            </a:endParaRPr>
          </a:p>
        </p:txBody>
      </p:sp>
      <p:pic>
        <p:nvPicPr>
          <p:cNvPr id="5" name="Picture 6" descr="giunzione_0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4077072"/>
            <a:ext cx="4248150" cy="2143125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ransition/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 txBox="1">
            <a:spLocks/>
          </p:cNvSpPr>
          <p:nvPr/>
        </p:nvSpPr>
        <p:spPr bwMode="auto">
          <a:xfrm>
            <a:off x="899592" y="1052736"/>
            <a:ext cx="6984776" cy="4320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2441B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Flange</a:t>
            </a:r>
            <a:endParaRPr kumimoji="0" lang="it-IT" sz="2800" b="1" i="0" u="none" strike="noStrike" kern="0" cap="none" spc="0" normalizeH="0" baseline="-25000" noProof="0" dirty="0">
              <a:ln>
                <a:noFill/>
              </a:ln>
              <a:solidFill>
                <a:srgbClr val="02441B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3" name="Segnaposto contenuto 2"/>
          <p:cNvSpPr txBox="1">
            <a:spLocks/>
          </p:cNvSpPr>
          <p:nvPr/>
        </p:nvSpPr>
        <p:spPr bwMode="auto">
          <a:xfrm>
            <a:off x="899592" y="2132856"/>
            <a:ext cx="7488832" cy="2736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t" anchorCtr="0" compatLnSpc="1">
            <a:prstTxWarp prst="textNoShape">
              <a:avLst/>
            </a:prstTxWarp>
          </a:bodyPr>
          <a:lstStyle/>
          <a:p>
            <a:pPr marL="342886" marR="0" lvl="0" indent="-342886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it-IT" sz="2400" kern="0" dirty="0" smtClean="0">
                <a:solidFill>
                  <a:schemeClr val="tx1"/>
                </a:solidFill>
                <a:latin typeface="+mn-lt"/>
              </a:rPr>
              <a:t>Piastre attaccate mediante saldatura (materiali metallici) o incollaggio (materiale plastico)</a:t>
            </a:r>
          </a:p>
          <a:p>
            <a:pPr marL="342886" marR="0" lvl="0" indent="-342886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it-IT" sz="2400" kern="0" dirty="0" smtClean="0">
                <a:solidFill>
                  <a:schemeClr val="tx1"/>
                </a:solidFill>
                <a:latin typeface="+mn-lt"/>
              </a:rPr>
              <a:t>Il collegamento fra le tubazioni avviene mediante </a:t>
            </a:r>
            <a:r>
              <a:rPr lang="it-IT" sz="2400" kern="0" dirty="0" err="1" smtClean="0">
                <a:solidFill>
                  <a:schemeClr val="tx1"/>
                </a:solidFill>
                <a:latin typeface="+mn-lt"/>
              </a:rPr>
              <a:t>serraggio</a:t>
            </a:r>
            <a:r>
              <a:rPr lang="it-IT" sz="2400" kern="0" dirty="0" smtClean="0">
                <a:solidFill>
                  <a:schemeClr val="tx1"/>
                </a:solidFill>
                <a:latin typeface="+mn-lt"/>
              </a:rPr>
              <a:t> dei bulloni</a:t>
            </a:r>
          </a:p>
          <a:p>
            <a:pPr marL="342886" marR="0" lvl="0" indent="-342886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it-IT" sz="2400" kern="0" dirty="0" smtClean="0">
                <a:solidFill>
                  <a:schemeClr val="tx1"/>
                </a:solidFill>
                <a:latin typeface="+mn-lt"/>
              </a:rPr>
              <a:t>Fra le piastre è interposta una guarnizione</a:t>
            </a:r>
          </a:p>
        </p:txBody>
      </p:sp>
    </p:spTree>
  </p:cSld>
  <p:clrMapOvr>
    <a:masterClrMapping/>
  </p:clrMapOvr>
  <p:transition/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 txBox="1">
            <a:spLocks/>
          </p:cNvSpPr>
          <p:nvPr/>
        </p:nvSpPr>
        <p:spPr bwMode="auto">
          <a:xfrm>
            <a:off x="2987824" y="1124744"/>
            <a:ext cx="3384376" cy="648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2441B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Flange piatte</a:t>
            </a:r>
            <a:endParaRPr kumimoji="0" lang="it-IT" sz="2800" b="1" i="0" u="none" strike="noStrike" kern="0" cap="none" spc="0" normalizeH="0" baseline="-25000" noProof="0" dirty="0">
              <a:ln>
                <a:noFill/>
              </a:ln>
              <a:solidFill>
                <a:srgbClr val="02441B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3" name="Segnaposto contenuto 2"/>
          <p:cNvSpPr txBox="1">
            <a:spLocks/>
          </p:cNvSpPr>
          <p:nvPr/>
        </p:nvSpPr>
        <p:spPr bwMode="auto">
          <a:xfrm>
            <a:off x="899592" y="2132856"/>
            <a:ext cx="5256584" cy="33843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t" anchorCtr="0" compatLnSpc="1">
            <a:prstTxWarp prst="textNoShape">
              <a:avLst/>
            </a:prstTxWarp>
          </a:bodyPr>
          <a:lstStyle/>
          <a:p>
            <a:pPr marL="342886" marR="0" lvl="0" indent="-342886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it-IT" sz="2400" kern="0" dirty="0" smtClean="0">
                <a:solidFill>
                  <a:schemeClr val="tx1"/>
                </a:solidFill>
                <a:latin typeface="+mn-lt"/>
              </a:rPr>
              <a:t>P &lt; 10 bar: flange piatte</a:t>
            </a:r>
          </a:p>
          <a:p>
            <a:pPr marL="342886" marR="0" lvl="0" indent="-342886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it-IT" sz="2400" kern="0" dirty="0" smtClean="0">
                <a:solidFill>
                  <a:schemeClr val="tx1"/>
                </a:solidFill>
                <a:latin typeface="+mn-lt"/>
              </a:rPr>
              <a:t>Saldate sia in testa sia lungo il contorno</a:t>
            </a:r>
          </a:p>
          <a:p>
            <a:pPr marL="342886" marR="0" lvl="0" indent="-342886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it-IT" sz="2400" kern="0" dirty="0" smtClean="0">
                <a:solidFill>
                  <a:schemeClr val="tx1"/>
                </a:solidFill>
                <a:latin typeface="+mn-lt"/>
              </a:rPr>
              <a:t>Importanti per future espansioni (flange piatte chiuse)</a:t>
            </a:r>
          </a:p>
          <a:p>
            <a:pPr marL="342886" marR="0" lvl="0" indent="-342886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lang="it-IT" sz="2400" kern="0" dirty="0" smtClean="0">
              <a:solidFill>
                <a:schemeClr val="tx1"/>
              </a:solidFill>
              <a:latin typeface="+mn-lt"/>
            </a:endParaRPr>
          </a:p>
          <a:p>
            <a:pPr marL="342886" marR="0" lvl="0" indent="-342886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endParaRPr lang="it-IT" sz="2400" kern="0" dirty="0" smtClean="0">
              <a:solidFill>
                <a:srgbClr val="C00000"/>
              </a:solidFill>
              <a:latin typeface="+mn-lt"/>
            </a:endParaRPr>
          </a:p>
        </p:txBody>
      </p:sp>
      <p:pic>
        <p:nvPicPr>
          <p:cNvPr id="592898" name="Picture 2" descr="Risultati immagini per flange piatt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68144" y="1916832"/>
            <a:ext cx="2857500" cy="2857500"/>
          </a:xfrm>
          <a:prstGeom prst="rect">
            <a:avLst/>
          </a:prstGeom>
          <a:noFill/>
        </p:spPr>
      </p:pic>
      <p:pic>
        <p:nvPicPr>
          <p:cNvPr id="5" name="Picture 1029" descr="flangia_0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7624" y="4437112"/>
            <a:ext cx="4030663" cy="1884362"/>
          </a:xfrm>
          <a:prstGeom prst="rect">
            <a:avLst/>
          </a:prstGeom>
          <a:solidFill>
            <a:schemeClr val="bg1"/>
          </a:solidFill>
          <a:ln w="9525" algn="ctr">
            <a:solidFill>
              <a:srgbClr val="FF3300"/>
            </a:solidFill>
            <a:miter lim="800000"/>
            <a:headEnd/>
            <a:tailEnd/>
          </a:ln>
        </p:spPr>
      </p:pic>
    </p:spTree>
  </p:cSld>
  <p:clrMapOvr>
    <a:masterClrMapping/>
  </p:clrMapOvr>
  <p:transition/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 txBox="1">
            <a:spLocks/>
          </p:cNvSpPr>
          <p:nvPr/>
        </p:nvSpPr>
        <p:spPr bwMode="auto">
          <a:xfrm>
            <a:off x="2627784" y="1124744"/>
            <a:ext cx="3888432" cy="576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2441B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Flange con collare</a:t>
            </a:r>
            <a:endParaRPr kumimoji="0" lang="it-IT" sz="2800" b="1" i="0" u="none" strike="noStrike" kern="0" cap="none" spc="0" normalizeH="0" baseline="-25000" noProof="0" dirty="0">
              <a:ln>
                <a:noFill/>
              </a:ln>
              <a:solidFill>
                <a:srgbClr val="02441B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3" name="Segnaposto contenuto 2"/>
          <p:cNvSpPr txBox="1">
            <a:spLocks/>
          </p:cNvSpPr>
          <p:nvPr/>
        </p:nvSpPr>
        <p:spPr bwMode="auto">
          <a:xfrm>
            <a:off x="683568" y="2204864"/>
            <a:ext cx="3600400" cy="36724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t" anchorCtr="0" compatLnSpc="1">
            <a:prstTxWarp prst="textNoShape">
              <a:avLst/>
            </a:prstTxWarp>
          </a:bodyPr>
          <a:lstStyle/>
          <a:p>
            <a:pPr marL="342886" marR="0" lvl="0" indent="-342886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it-IT" sz="2400" kern="0" dirty="0" smtClean="0">
                <a:solidFill>
                  <a:schemeClr val="tx1"/>
                </a:solidFill>
                <a:latin typeface="+mn-lt"/>
              </a:rPr>
              <a:t>Per p elevate: flange con collare</a:t>
            </a:r>
          </a:p>
          <a:p>
            <a:pPr marL="342886" marR="0" lvl="0" indent="-342886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it-IT" sz="2400" kern="0" dirty="0" smtClean="0">
                <a:solidFill>
                  <a:schemeClr val="tx1"/>
                </a:solidFill>
                <a:latin typeface="+mn-lt"/>
              </a:rPr>
              <a:t>Saldate sia in testa sia lungo il contorno</a:t>
            </a:r>
          </a:p>
          <a:p>
            <a:pPr marL="342886" marR="0" lvl="0" indent="-342886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lang="it-IT" sz="2400" kern="0" dirty="0" smtClean="0">
              <a:solidFill>
                <a:schemeClr val="tx1"/>
              </a:solidFill>
              <a:latin typeface="+mn-lt"/>
            </a:endParaRPr>
          </a:p>
          <a:p>
            <a:pPr marL="342886" marR="0" lvl="0" indent="-342886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lang="it-IT" sz="2400" kern="0" dirty="0" smtClean="0">
              <a:solidFill>
                <a:schemeClr val="tx1"/>
              </a:solidFill>
              <a:latin typeface="+mn-lt"/>
            </a:endParaRPr>
          </a:p>
          <a:p>
            <a:pPr marL="342886" marR="0" lvl="0" indent="-342886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endParaRPr lang="it-IT" sz="2400" kern="0" dirty="0" smtClean="0">
              <a:solidFill>
                <a:schemeClr val="tx1"/>
              </a:solidFill>
              <a:latin typeface="+mn-lt"/>
            </a:endParaRPr>
          </a:p>
        </p:txBody>
      </p:sp>
      <p:pic>
        <p:nvPicPr>
          <p:cNvPr id="591874" name="Picture 2" descr="Risultati immagini per flange con collar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99992" y="1772816"/>
            <a:ext cx="4381500" cy="3238501"/>
          </a:xfrm>
          <a:prstGeom prst="rect">
            <a:avLst/>
          </a:prstGeom>
          <a:noFill/>
        </p:spPr>
      </p:pic>
      <p:pic>
        <p:nvPicPr>
          <p:cNvPr id="5" name="Picture 1031" descr="flangia_0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3933056"/>
            <a:ext cx="4029075" cy="2638425"/>
          </a:xfrm>
          <a:prstGeom prst="rect">
            <a:avLst/>
          </a:prstGeom>
          <a:solidFill>
            <a:schemeClr val="bg1"/>
          </a:solidFill>
          <a:ln w="9525" algn="ctr">
            <a:solidFill>
              <a:srgbClr val="FF3300"/>
            </a:solidFill>
            <a:miter lim="800000"/>
            <a:headEnd/>
            <a:tailEnd/>
          </a:ln>
        </p:spPr>
      </p:pic>
    </p:spTree>
  </p:cSld>
  <p:clrMapOvr>
    <a:masterClrMapping/>
  </p:clrMapOvr>
  <p:transition/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 txBox="1">
            <a:spLocks/>
          </p:cNvSpPr>
          <p:nvPr/>
        </p:nvSpPr>
        <p:spPr bwMode="auto">
          <a:xfrm>
            <a:off x="3419872" y="1124744"/>
            <a:ext cx="2448272" cy="504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2441B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Flange</a:t>
            </a:r>
            <a:endParaRPr kumimoji="0" lang="it-IT" sz="2800" b="1" i="0" u="none" strike="noStrike" kern="0" cap="none" spc="0" normalizeH="0" baseline="-25000" noProof="0" dirty="0">
              <a:ln>
                <a:noFill/>
              </a:ln>
              <a:solidFill>
                <a:srgbClr val="02441B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3" name="Segnaposto contenuto 2"/>
          <p:cNvSpPr txBox="1">
            <a:spLocks/>
          </p:cNvSpPr>
          <p:nvPr/>
        </p:nvSpPr>
        <p:spPr bwMode="auto">
          <a:xfrm>
            <a:off x="899592" y="2132856"/>
            <a:ext cx="7488832" cy="2736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t" anchorCtr="0" compatLnSpc="1">
            <a:prstTxWarp prst="textNoShape">
              <a:avLst/>
            </a:prstTxWarp>
          </a:bodyPr>
          <a:lstStyle/>
          <a:p>
            <a:pPr marL="342886" marR="0" lvl="0" indent="-342886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it-IT" sz="2400" kern="0" dirty="0" smtClean="0">
                <a:solidFill>
                  <a:schemeClr val="tx1"/>
                </a:solidFill>
                <a:latin typeface="+mn-lt"/>
              </a:rPr>
              <a:t>Le flange sono unificate</a:t>
            </a:r>
          </a:p>
          <a:p>
            <a:pPr marL="342886" marR="0" lvl="0" indent="-342886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it-IT" sz="2400" kern="0" dirty="0" smtClean="0">
                <a:solidFill>
                  <a:schemeClr val="tx1"/>
                </a:solidFill>
                <a:latin typeface="+mn-lt"/>
              </a:rPr>
              <a:t>Vanno scelte fra quelle unificate</a:t>
            </a:r>
          </a:p>
          <a:p>
            <a:pPr marL="342886" marR="0" lvl="0" indent="-342886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it-IT" sz="2400" kern="0" dirty="0" smtClean="0">
                <a:solidFill>
                  <a:schemeClr val="tx1"/>
                </a:solidFill>
                <a:latin typeface="+mn-lt"/>
              </a:rPr>
              <a:t>Si </a:t>
            </a:r>
            <a:r>
              <a:rPr lang="it-IT" sz="2400" kern="0" dirty="0" err="1" smtClean="0">
                <a:solidFill>
                  <a:schemeClr val="tx1"/>
                </a:solidFill>
                <a:latin typeface="+mn-lt"/>
              </a:rPr>
              <a:t>puo’</a:t>
            </a:r>
            <a:r>
              <a:rPr lang="it-IT" sz="2400" kern="0" dirty="0" smtClean="0">
                <a:solidFill>
                  <a:schemeClr val="tx1"/>
                </a:solidFill>
                <a:latin typeface="+mn-lt"/>
              </a:rPr>
              <a:t> scegliere il diametro ed il numero dei fori per i bulloni</a:t>
            </a:r>
          </a:p>
        </p:txBody>
      </p:sp>
    </p:spTree>
  </p:cSld>
  <p:clrMapOvr>
    <a:masterClrMapping/>
  </p:clrMapOvr>
  <p:transition/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4769" name="Picture 1" descr="C:\Users\Teresa\Desktop\DOCUMENTI SCANNER\img24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836712"/>
            <a:ext cx="5784502" cy="5548865"/>
          </a:xfrm>
          <a:prstGeom prst="rect">
            <a:avLst/>
          </a:prstGeom>
          <a:noFill/>
        </p:spPr>
      </p:pic>
      <p:sp>
        <p:nvSpPr>
          <p:cNvPr id="3" name="Titolo 1"/>
          <p:cNvSpPr txBox="1">
            <a:spLocks/>
          </p:cNvSpPr>
          <p:nvPr/>
        </p:nvSpPr>
        <p:spPr bwMode="auto">
          <a:xfrm>
            <a:off x="6228184" y="1052736"/>
            <a:ext cx="2448272" cy="504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2441B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Flange</a:t>
            </a:r>
            <a:endParaRPr kumimoji="0" lang="it-IT" sz="2800" b="1" i="0" u="none" strike="noStrike" kern="0" cap="none" spc="0" normalizeH="0" baseline="-25000" noProof="0" dirty="0">
              <a:ln>
                <a:noFill/>
              </a:ln>
              <a:solidFill>
                <a:srgbClr val="02441B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/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 txBox="1">
            <a:spLocks/>
          </p:cNvSpPr>
          <p:nvPr/>
        </p:nvSpPr>
        <p:spPr bwMode="auto">
          <a:xfrm>
            <a:off x="3419872" y="1124744"/>
            <a:ext cx="2448272" cy="504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it-IT" sz="2800" b="1" kern="0" dirty="0" smtClean="0">
                <a:solidFill>
                  <a:srgbClr val="02441B"/>
                </a:solidFill>
                <a:latin typeface="+mj-lt"/>
                <a:ea typeface="+mj-ea"/>
                <a:cs typeface="+mj-cs"/>
              </a:rPr>
              <a:t>M</a:t>
            </a:r>
            <a:r>
              <a:rPr kumimoji="0" lang="it-IT" sz="2800" b="1" i="0" u="none" strike="noStrike" kern="0" cap="none" spc="0" normalizeH="0" baseline="0" noProof="0" dirty="0" err="1" smtClean="0">
                <a:ln>
                  <a:noFill/>
                </a:ln>
                <a:solidFill>
                  <a:srgbClr val="02441B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anicotti</a:t>
            </a:r>
            <a:endParaRPr kumimoji="0" lang="it-IT" sz="2800" b="1" i="0" u="none" strike="noStrike" kern="0" cap="none" spc="0" normalizeH="0" baseline="-25000" noProof="0" dirty="0">
              <a:ln>
                <a:noFill/>
              </a:ln>
              <a:solidFill>
                <a:srgbClr val="02441B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3" name="Segnaposto contenuto 2"/>
          <p:cNvSpPr txBox="1">
            <a:spLocks/>
          </p:cNvSpPr>
          <p:nvPr/>
        </p:nvSpPr>
        <p:spPr bwMode="auto">
          <a:xfrm>
            <a:off x="539552" y="1772816"/>
            <a:ext cx="5184576" cy="12241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t" anchorCtr="0" compatLnSpc="1">
            <a:prstTxWarp prst="textNoShape">
              <a:avLst/>
            </a:prstTxWarp>
          </a:bodyPr>
          <a:lstStyle/>
          <a:p>
            <a:pPr marL="342886" marR="0" lvl="0" indent="-342886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it-IT" sz="2400" kern="0" dirty="0" smtClean="0">
                <a:solidFill>
                  <a:schemeClr val="tx1"/>
                </a:solidFill>
                <a:latin typeface="+mn-lt"/>
              </a:rPr>
              <a:t>Cilindri (con </a:t>
            </a:r>
            <a:r>
              <a:rPr lang="it-IT" sz="2400" kern="0" dirty="0" err="1" smtClean="0">
                <a:solidFill>
                  <a:schemeClr val="tx1"/>
                </a:solidFill>
                <a:latin typeface="+mn-lt"/>
              </a:rPr>
              <a:t>filettaura</a:t>
            </a:r>
            <a:r>
              <a:rPr lang="it-IT" sz="2400" kern="0" dirty="0" smtClean="0">
                <a:solidFill>
                  <a:schemeClr val="tx1"/>
                </a:solidFill>
                <a:latin typeface="+mn-lt"/>
              </a:rPr>
              <a:t> interna)</a:t>
            </a:r>
          </a:p>
          <a:p>
            <a:pPr marL="342886" marR="0" lvl="0" indent="-342886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it-IT" sz="2400" kern="0" dirty="0" smtClean="0">
                <a:solidFill>
                  <a:schemeClr val="tx1"/>
                </a:solidFill>
                <a:latin typeface="+mn-lt"/>
              </a:rPr>
              <a:t>Vanno avvitati alle due estremità delle tubazioni</a:t>
            </a:r>
          </a:p>
          <a:p>
            <a:pPr marL="342886" marR="0" lvl="0" indent="-342886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lang="it-IT" sz="2400" kern="0" dirty="0" smtClean="0">
              <a:solidFill>
                <a:schemeClr val="tx1"/>
              </a:solidFill>
              <a:latin typeface="+mn-lt"/>
            </a:endParaRPr>
          </a:p>
          <a:p>
            <a:pPr marL="342886" marR="0" lvl="0" indent="-342886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lang="it-IT" sz="2400" kern="0" dirty="0" smtClean="0">
              <a:solidFill>
                <a:schemeClr val="tx1"/>
              </a:solidFill>
              <a:latin typeface="+mn-lt"/>
            </a:endParaRPr>
          </a:p>
        </p:txBody>
      </p:sp>
      <p:pic>
        <p:nvPicPr>
          <p:cNvPr id="7" name="Immagine 6" descr="manicotti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39952" y="3140968"/>
            <a:ext cx="4320480" cy="2867905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 txBox="1">
            <a:spLocks/>
          </p:cNvSpPr>
          <p:nvPr/>
        </p:nvSpPr>
        <p:spPr bwMode="auto">
          <a:xfrm>
            <a:off x="3419872" y="1124744"/>
            <a:ext cx="2448272" cy="504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2441B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Bocchettoni</a:t>
            </a:r>
            <a:endParaRPr kumimoji="0" lang="it-IT" sz="2800" b="1" i="0" u="none" strike="noStrike" kern="0" cap="none" spc="0" normalizeH="0" baseline="-25000" noProof="0" dirty="0">
              <a:ln>
                <a:noFill/>
              </a:ln>
              <a:solidFill>
                <a:srgbClr val="02441B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3" name="Segnaposto contenuto 2"/>
          <p:cNvSpPr txBox="1">
            <a:spLocks/>
          </p:cNvSpPr>
          <p:nvPr/>
        </p:nvSpPr>
        <p:spPr bwMode="auto">
          <a:xfrm>
            <a:off x="899592" y="1988840"/>
            <a:ext cx="7488832" cy="1512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t" anchorCtr="0" compatLnSpc="1">
            <a:prstTxWarp prst="textNoShape">
              <a:avLst/>
            </a:prstTxWarp>
          </a:bodyPr>
          <a:lstStyle/>
          <a:p>
            <a:pPr marL="342886" marR="0" lvl="0" indent="-342886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it-IT" sz="2400" kern="0" dirty="0" smtClean="0">
                <a:solidFill>
                  <a:schemeClr val="tx1"/>
                </a:solidFill>
                <a:latin typeface="+mn-lt"/>
              </a:rPr>
              <a:t>Servono a collegare un tubo di plastica a un tubo di ferro</a:t>
            </a:r>
          </a:p>
          <a:p>
            <a:pPr marL="342886" marR="0" lvl="0" indent="-342886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it-IT" sz="2400" kern="0" dirty="0" smtClean="0">
                <a:solidFill>
                  <a:schemeClr val="tx1"/>
                </a:solidFill>
                <a:latin typeface="+mn-lt"/>
              </a:rPr>
              <a:t>Usati per d &lt; 200 mm e p &lt; 16 bar</a:t>
            </a:r>
          </a:p>
          <a:p>
            <a:pPr marL="342886" marR="0" lvl="0" indent="-342886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lang="it-IT" sz="2400" kern="0" dirty="0" smtClean="0">
              <a:solidFill>
                <a:schemeClr val="tx1"/>
              </a:solidFill>
              <a:latin typeface="+mn-lt"/>
            </a:endParaRPr>
          </a:p>
          <a:p>
            <a:pPr marL="342886" marR="0" lvl="0" indent="-342886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lang="it-IT" sz="2400" kern="0" dirty="0" smtClean="0">
              <a:solidFill>
                <a:srgbClr val="C00000"/>
              </a:solidFill>
              <a:latin typeface="+mn-lt"/>
            </a:endParaRPr>
          </a:p>
        </p:txBody>
      </p:sp>
      <p:pic>
        <p:nvPicPr>
          <p:cNvPr id="4" name="Immagine 3" descr="Bocchettoni in PVC FF- inch(pollici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220072" y="3429000"/>
            <a:ext cx="3190875" cy="2857500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 txBox="1">
            <a:spLocks/>
          </p:cNvSpPr>
          <p:nvPr/>
        </p:nvSpPr>
        <p:spPr bwMode="auto">
          <a:xfrm>
            <a:off x="3419872" y="1124744"/>
            <a:ext cx="2448272" cy="504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2441B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Raccordi</a:t>
            </a:r>
            <a:endParaRPr kumimoji="0" lang="it-IT" sz="2800" b="1" i="0" u="none" strike="noStrike" kern="0" cap="none" spc="0" normalizeH="0" baseline="-25000" noProof="0" dirty="0">
              <a:ln>
                <a:noFill/>
              </a:ln>
              <a:solidFill>
                <a:srgbClr val="02441B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3" name="Segnaposto contenuto 2"/>
          <p:cNvSpPr txBox="1">
            <a:spLocks/>
          </p:cNvSpPr>
          <p:nvPr/>
        </p:nvSpPr>
        <p:spPr bwMode="auto">
          <a:xfrm>
            <a:off x="611560" y="2780928"/>
            <a:ext cx="4320480" cy="2736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t" anchorCtr="0" compatLnSpc="1">
            <a:prstTxWarp prst="textNoShape">
              <a:avLst/>
            </a:prstTxWarp>
          </a:bodyPr>
          <a:lstStyle/>
          <a:p>
            <a:pPr marL="342886" marR="0" lvl="0" indent="-342886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it-IT" sz="2400" kern="0" dirty="0" smtClean="0">
                <a:solidFill>
                  <a:schemeClr val="tx1"/>
                </a:solidFill>
                <a:latin typeface="+mn-lt"/>
              </a:rPr>
              <a:t>Gomito</a:t>
            </a:r>
          </a:p>
          <a:p>
            <a:pPr marL="342886" marR="0" lvl="0" indent="-342886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it-IT" sz="2400" kern="0" dirty="0" smtClean="0">
                <a:solidFill>
                  <a:schemeClr val="tx1"/>
                </a:solidFill>
                <a:latin typeface="+mn-lt"/>
              </a:rPr>
              <a:t>Curva</a:t>
            </a:r>
          </a:p>
          <a:p>
            <a:pPr marL="342886" marR="0" lvl="0" indent="-342886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it-IT" sz="2400" kern="0" dirty="0" smtClean="0">
                <a:solidFill>
                  <a:schemeClr val="tx1"/>
                </a:solidFill>
                <a:latin typeface="+mn-lt"/>
              </a:rPr>
              <a:t>Gomito con bocchettone</a:t>
            </a:r>
          </a:p>
          <a:p>
            <a:pPr marL="342886" marR="0" lvl="0" indent="-342886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it-IT" sz="2400" kern="0" dirty="0" smtClean="0">
                <a:solidFill>
                  <a:schemeClr val="tx1"/>
                </a:solidFill>
                <a:latin typeface="+mn-lt"/>
              </a:rPr>
              <a:t>Gomito a T</a:t>
            </a:r>
          </a:p>
          <a:p>
            <a:pPr marL="342886" marR="0" lvl="0" indent="-342886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it-IT" sz="2400" kern="0" dirty="0" smtClean="0">
                <a:solidFill>
                  <a:schemeClr val="tx1"/>
                </a:solidFill>
                <a:latin typeface="+mn-lt"/>
              </a:rPr>
              <a:t>Riduttori</a:t>
            </a:r>
          </a:p>
          <a:p>
            <a:pPr marL="342886" marR="0" lvl="0" indent="-342886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it-IT" sz="2400" kern="0" dirty="0" smtClean="0">
                <a:solidFill>
                  <a:schemeClr val="tx1"/>
                </a:solidFill>
                <a:latin typeface="+mn-lt"/>
              </a:rPr>
              <a:t>T</a:t>
            </a:r>
          </a:p>
        </p:txBody>
      </p:sp>
      <p:pic>
        <p:nvPicPr>
          <p:cNvPr id="4" name="Immagine 3" descr="raccordi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55976" y="2276872"/>
            <a:ext cx="4516367" cy="2880320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028" descr="raccordi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1772816"/>
            <a:ext cx="7817317" cy="4351680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6" name="Titolo 1"/>
          <p:cNvSpPr txBox="1">
            <a:spLocks/>
          </p:cNvSpPr>
          <p:nvPr/>
        </p:nvSpPr>
        <p:spPr bwMode="auto">
          <a:xfrm>
            <a:off x="611560" y="1052736"/>
            <a:ext cx="8064896" cy="576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2441B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Raccordi</a:t>
            </a:r>
            <a:endParaRPr kumimoji="0" lang="it-IT" sz="2800" b="1" i="0" u="none" strike="noStrike" kern="0" cap="none" spc="0" normalizeH="0" baseline="-25000" noProof="0" dirty="0">
              <a:ln>
                <a:noFill/>
              </a:ln>
              <a:solidFill>
                <a:srgbClr val="02441B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/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 txBox="1">
            <a:spLocks/>
          </p:cNvSpPr>
          <p:nvPr/>
        </p:nvSpPr>
        <p:spPr bwMode="auto">
          <a:xfrm>
            <a:off x="3419872" y="1124744"/>
            <a:ext cx="2448272" cy="504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2441B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Guarnizioni</a:t>
            </a:r>
            <a:endParaRPr kumimoji="0" lang="it-IT" sz="2800" b="1" i="0" u="none" strike="noStrike" kern="0" cap="none" spc="0" normalizeH="0" baseline="-25000" noProof="0" dirty="0">
              <a:ln>
                <a:noFill/>
              </a:ln>
              <a:solidFill>
                <a:srgbClr val="02441B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3" name="Segnaposto contenuto 2"/>
          <p:cNvSpPr txBox="1">
            <a:spLocks/>
          </p:cNvSpPr>
          <p:nvPr/>
        </p:nvSpPr>
        <p:spPr bwMode="auto">
          <a:xfrm>
            <a:off x="899592" y="2132856"/>
            <a:ext cx="7488832" cy="2736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t" anchorCtr="0" compatLnSpc="1">
            <a:prstTxWarp prst="textNoShape">
              <a:avLst/>
            </a:prstTxWarp>
          </a:bodyPr>
          <a:lstStyle/>
          <a:p>
            <a:pPr marL="342886" marR="0" lvl="0" indent="-342886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lang="it-IT" sz="2400" kern="0" dirty="0" smtClean="0">
                <a:solidFill>
                  <a:schemeClr val="tx1"/>
                </a:solidFill>
                <a:latin typeface="+mn-lt"/>
              </a:rPr>
              <a:t>p[bar]</a:t>
            </a:r>
            <a:r>
              <a:rPr lang="it-IT" sz="2400" kern="0" dirty="0" err="1" smtClean="0">
                <a:solidFill>
                  <a:schemeClr val="tx1"/>
                </a:solidFill>
                <a:latin typeface="+mn-lt"/>
              </a:rPr>
              <a:t>*t</a:t>
            </a:r>
            <a:r>
              <a:rPr lang="it-IT" sz="2400" kern="0" dirty="0" smtClean="0">
                <a:solidFill>
                  <a:schemeClr val="tx1"/>
                </a:solidFill>
                <a:latin typeface="+mn-lt"/>
              </a:rPr>
              <a:t>[°C]&lt;8500                    gomma</a:t>
            </a:r>
          </a:p>
          <a:p>
            <a:pPr marL="342886" marR="0" lvl="0" indent="-342886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endParaRPr lang="it-IT" sz="2400" kern="0" dirty="0" smtClean="0">
              <a:solidFill>
                <a:schemeClr val="tx1"/>
              </a:solidFill>
              <a:latin typeface="+mn-lt"/>
            </a:endParaRPr>
          </a:p>
          <a:p>
            <a:pPr marL="342886" indent="-342886" eaLnBrk="0" hangingPunct="0">
              <a:spcBef>
                <a:spcPct val="20000"/>
              </a:spcBef>
              <a:defRPr/>
            </a:pPr>
            <a:r>
              <a:rPr lang="it-IT" sz="2400" kern="0" dirty="0" smtClean="0">
                <a:solidFill>
                  <a:schemeClr val="tx1"/>
                </a:solidFill>
              </a:rPr>
              <a:t>p[bar]</a:t>
            </a:r>
            <a:r>
              <a:rPr lang="it-IT" sz="2400" kern="0" dirty="0" err="1" smtClean="0">
                <a:solidFill>
                  <a:schemeClr val="tx1"/>
                </a:solidFill>
              </a:rPr>
              <a:t>*t</a:t>
            </a:r>
            <a:r>
              <a:rPr lang="it-IT" sz="2400" kern="0" dirty="0" smtClean="0">
                <a:solidFill>
                  <a:schemeClr val="tx1"/>
                </a:solidFill>
              </a:rPr>
              <a:t>[°C]&gt;8500                    metallo</a:t>
            </a:r>
          </a:p>
          <a:p>
            <a:pPr marL="342886" indent="-342886" eaLnBrk="0" hangingPunct="0">
              <a:spcBef>
                <a:spcPct val="20000"/>
              </a:spcBef>
              <a:defRPr/>
            </a:pPr>
            <a:endParaRPr lang="it-IT" sz="2400" kern="0" dirty="0" smtClean="0">
              <a:solidFill>
                <a:schemeClr val="tx1"/>
              </a:solidFill>
            </a:endParaRPr>
          </a:p>
          <a:p>
            <a:pPr marL="342886" marR="0" lvl="0" indent="-342886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lang="it-IT" sz="2400" kern="0" dirty="0" smtClean="0">
                <a:solidFill>
                  <a:schemeClr val="tx1"/>
                </a:solidFill>
                <a:latin typeface="+mn-lt"/>
              </a:rPr>
              <a:t> </a:t>
            </a:r>
          </a:p>
        </p:txBody>
      </p:sp>
      <p:cxnSp>
        <p:nvCxnSpPr>
          <p:cNvPr id="5" name="Connettore 2 4"/>
          <p:cNvCxnSpPr/>
          <p:nvPr/>
        </p:nvCxnSpPr>
        <p:spPr bwMode="auto">
          <a:xfrm>
            <a:off x="3779912" y="2420888"/>
            <a:ext cx="1368152" cy="0"/>
          </a:xfrm>
          <a:prstGeom prst="straightConnector1">
            <a:avLst/>
          </a:prstGeom>
          <a:noFill/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2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6" name="Connettore 2 5"/>
          <p:cNvCxnSpPr/>
          <p:nvPr/>
        </p:nvCxnSpPr>
        <p:spPr bwMode="auto">
          <a:xfrm>
            <a:off x="4355976" y="3284984"/>
            <a:ext cx="1368152" cy="0"/>
          </a:xfrm>
          <a:prstGeom prst="straightConnector1">
            <a:avLst/>
          </a:prstGeom>
          <a:noFill/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2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</p:spTree>
  </p:cSld>
  <p:clrMapOvr>
    <a:masterClrMapping/>
  </p:clrMapOvr>
  <p:transition/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8369" name="Object 4"/>
          <p:cNvGraphicFramePr>
            <a:graphicFrameLocks noGrp="1" noChangeAspect="1"/>
          </p:cNvGraphicFramePr>
          <p:nvPr>
            <p:ph idx="1"/>
          </p:nvPr>
        </p:nvGraphicFramePr>
        <p:xfrm>
          <a:off x="4355976" y="1988840"/>
          <a:ext cx="2663083" cy="52511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92342" name="Equation" r:id="rId3" imgW="901309" imgH="177723" progId="">
                  <p:embed/>
                </p:oleObj>
              </mc:Choice>
              <mc:Fallback>
                <p:oleObj name="Equation" r:id="rId3" imgW="901309" imgH="177723" progId="">
                  <p:embed/>
                  <p:pic>
                    <p:nvPicPr>
                      <p:cNvPr id="0" name="Picture 110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55976" y="1988840"/>
                        <a:ext cx="2663083" cy="52511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Titolo 1"/>
          <p:cNvSpPr>
            <a:spLocks noGrp="1"/>
          </p:cNvSpPr>
          <p:nvPr>
            <p:ph type="title"/>
          </p:nvPr>
        </p:nvSpPr>
        <p:spPr>
          <a:xfrm>
            <a:off x="2555776" y="1052736"/>
            <a:ext cx="3096344" cy="576064"/>
          </a:xfrm>
        </p:spPr>
        <p:txBody>
          <a:bodyPr/>
          <a:lstStyle/>
          <a:p>
            <a:r>
              <a:rPr lang="it-IT" sz="2800" dirty="0" smtClean="0">
                <a:solidFill>
                  <a:schemeClr val="accent1">
                    <a:lumMod val="50000"/>
                  </a:schemeClr>
                </a:solidFill>
              </a:rPr>
              <a:t>Dilatazione</a:t>
            </a:r>
            <a:endParaRPr lang="it-IT" sz="2800" dirty="0">
              <a:solidFill>
                <a:schemeClr val="accent1">
                  <a:lumMod val="50000"/>
                </a:schemeClr>
              </a:solidFill>
            </a:endParaRPr>
          </a:p>
        </p:txBody>
      </p:sp>
      <p:cxnSp>
        <p:nvCxnSpPr>
          <p:cNvPr id="10" name="Connettore 1 9"/>
          <p:cNvCxnSpPr/>
          <p:nvPr/>
        </p:nvCxnSpPr>
        <p:spPr bwMode="auto">
          <a:xfrm>
            <a:off x="1187624" y="2060848"/>
            <a:ext cx="2016224" cy="0"/>
          </a:xfrm>
          <a:prstGeom prst="line">
            <a:avLst/>
          </a:prstGeom>
          <a:noFill/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2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2" name="Connettore 2 11"/>
          <p:cNvCxnSpPr/>
          <p:nvPr/>
        </p:nvCxnSpPr>
        <p:spPr bwMode="auto">
          <a:xfrm>
            <a:off x="1115616" y="2492896"/>
            <a:ext cx="2088232" cy="0"/>
          </a:xfrm>
          <a:prstGeom prst="straightConnector1">
            <a:avLst/>
          </a:prstGeom>
          <a:noFill/>
          <a:ln w="25400" cap="flat" cmpd="sng" algn="ctr">
            <a:solidFill>
              <a:schemeClr val="tx1"/>
            </a:solidFill>
            <a:prstDash val="solid"/>
            <a:round/>
            <a:headEnd type="arrow"/>
            <a:tailEnd type="arrow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2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graphicFrame>
        <p:nvGraphicFramePr>
          <p:cNvPr id="58370" name="Object 4"/>
          <p:cNvGraphicFramePr>
            <a:graphicFrameLocks noChangeAspect="1"/>
          </p:cNvGraphicFramePr>
          <p:nvPr/>
        </p:nvGraphicFramePr>
        <p:xfrm>
          <a:off x="1907704" y="2708920"/>
          <a:ext cx="412750" cy="4873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92343" name="Equazione" r:id="rId5" imgW="139579" imgH="164957" progId="">
                  <p:embed/>
                </p:oleObj>
              </mc:Choice>
              <mc:Fallback>
                <p:oleObj name="Equazione" r:id="rId5" imgW="139579" imgH="164957" progId="">
                  <p:embed/>
                  <p:pic>
                    <p:nvPicPr>
                      <p:cNvPr id="0" name="Picture 1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07704" y="2708920"/>
                        <a:ext cx="412750" cy="48736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Segnaposto contenuto 2"/>
          <p:cNvSpPr txBox="1">
            <a:spLocks/>
          </p:cNvSpPr>
          <p:nvPr/>
        </p:nvSpPr>
        <p:spPr bwMode="auto">
          <a:xfrm>
            <a:off x="611560" y="3068960"/>
            <a:ext cx="7776864" cy="1872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t" anchorCtr="0" compatLnSpc="1">
            <a:prstTxWarp prst="textNoShape">
              <a:avLst/>
            </a:prstTxWarp>
            <a:normAutofit lnSpcReduction="10000"/>
          </a:bodyPr>
          <a:lstStyle/>
          <a:p>
            <a:pPr marL="342886" marR="0" lvl="0" indent="-342886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endParaRPr kumimoji="0" lang="it-IT" sz="2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886" marR="0" lvl="0" indent="-342886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lang="it-IT" sz="2600" kern="0" dirty="0" smtClean="0">
                <a:solidFill>
                  <a:schemeClr val="tx1"/>
                </a:solidFill>
                <a:latin typeface="+mn-lt"/>
              </a:rPr>
              <a:t>    </a:t>
            </a:r>
            <a:r>
              <a:rPr lang="it-IT" sz="2500" kern="0" dirty="0" smtClean="0">
                <a:solidFill>
                  <a:schemeClr val="tx1"/>
                </a:solidFill>
                <a:latin typeface="+mn-lt"/>
              </a:rPr>
              <a:t>= coefficiente di dilatazione lineare</a:t>
            </a:r>
          </a:p>
          <a:p>
            <a:pPr marL="342886" marR="0" lvl="0" indent="-342886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it-IT" sz="25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L   = lunghezza della</a:t>
            </a:r>
            <a:r>
              <a:rPr kumimoji="0" lang="it-IT" sz="2500" b="0" i="0" u="none" strike="noStrike" kern="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tubazione</a:t>
            </a:r>
          </a:p>
          <a:p>
            <a:pPr marL="342886" marR="0" lvl="0" indent="-342886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lang="it-IT" sz="2500" kern="0" baseline="0" dirty="0" smtClean="0">
                <a:solidFill>
                  <a:schemeClr val="tx1"/>
                </a:solidFill>
                <a:latin typeface="+mn-lt"/>
              </a:rPr>
              <a:t>ΔT = escursione termica subita dalla tubazione</a:t>
            </a:r>
            <a:endParaRPr kumimoji="0" lang="it-IT" sz="25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58371" name="Object 4"/>
          <p:cNvGraphicFramePr>
            <a:graphicFrameLocks noChangeAspect="1"/>
          </p:cNvGraphicFramePr>
          <p:nvPr/>
        </p:nvGraphicFramePr>
        <p:xfrm>
          <a:off x="971600" y="3573016"/>
          <a:ext cx="376238" cy="412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92344" name="Equazione" r:id="rId7" imgW="126835" imgH="139518" progId="">
                  <p:embed/>
                </p:oleObj>
              </mc:Choice>
              <mc:Fallback>
                <p:oleObj name="Equazione" r:id="rId7" imgW="126835" imgH="139518" progId="">
                  <p:embed/>
                  <p:pic>
                    <p:nvPicPr>
                      <p:cNvPr id="0" name="Picture 1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71600" y="3573016"/>
                        <a:ext cx="376238" cy="4127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Oggetto 16"/>
          <p:cNvGraphicFramePr>
            <a:graphicFrameLocks noChangeAspect="1"/>
          </p:cNvGraphicFramePr>
          <p:nvPr/>
        </p:nvGraphicFramePr>
        <p:xfrm>
          <a:off x="1115616" y="5157191"/>
          <a:ext cx="6696744" cy="146856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92345" name="Equazione" r:id="rId9" imgW="2895600" imgH="635000" progId="">
                  <p:embed/>
                </p:oleObj>
              </mc:Choice>
              <mc:Fallback>
                <p:oleObj name="Equazione" r:id="rId9" imgW="2895600" imgH="635000" progId="">
                  <p:embed/>
                  <p:pic>
                    <p:nvPicPr>
                      <p:cNvPr id="0" name="Picture 1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15616" y="5157191"/>
                        <a:ext cx="6696744" cy="1468569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855427877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 txBox="1">
            <a:spLocks/>
          </p:cNvSpPr>
          <p:nvPr/>
        </p:nvSpPr>
        <p:spPr bwMode="auto">
          <a:xfrm>
            <a:off x="611560" y="1052736"/>
            <a:ext cx="8208912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2441B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Accessori per fronteggiare le dilatazioni</a:t>
            </a:r>
            <a:endParaRPr kumimoji="0" lang="it-IT" sz="2800" b="1" i="0" u="none" strike="noStrike" kern="0" cap="none" spc="0" normalizeH="0" baseline="-25000" noProof="0" dirty="0">
              <a:ln>
                <a:noFill/>
              </a:ln>
              <a:solidFill>
                <a:srgbClr val="02441B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3" name="Rettangolo 2"/>
          <p:cNvSpPr/>
          <p:nvPr/>
        </p:nvSpPr>
        <p:spPr bwMode="auto">
          <a:xfrm>
            <a:off x="1115616" y="2348880"/>
            <a:ext cx="2160240" cy="288032"/>
          </a:xfrm>
          <a:prstGeom prst="rect">
            <a:avLst/>
          </a:prstGeom>
          <a:noFill/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2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36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Verdana" pitchFamily="34" charset="0"/>
            </a:endParaRPr>
          </a:p>
        </p:txBody>
      </p:sp>
      <p:cxnSp>
        <p:nvCxnSpPr>
          <p:cNvPr id="5" name="Connettore 2 4"/>
          <p:cNvCxnSpPr/>
          <p:nvPr/>
        </p:nvCxnSpPr>
        <p:spPr bwMode="auto">
          <a:xfrm>
            <a:off x="1115616" y="2996952"/>
            <a:ext cx="2160240" cy="0"/>
          </a:xfrm>
          <a:prstGeom prst="straightConnector1">
            <a:avLst/>
          </a:prstGeom>
          <a:noFill/>
          <a:ln w="25400" cap="flat" cmpd="sng" algn="ctr">
            <a:solidFill>
              <a:schemeClr val="tx1"/>
            </a:solidFill>
            <a:prstDash val="solid"/>
            <a:round/>
            <a:headEnd type="arrow"/>
            <a:tailEnd type="arrow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2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7" name="Connettore 1 6"/>
          <p:cNvCxnSpPr/>
          <p:nvPr/>
        </p:nvCxnSpPr>
        <p:spPr bwMode="auto">
          <a:xfrm>
            <a:off x="4860032" y="2564904"/>
            <a:ext cx="2160240" cy="0"/>
          </a:xfrm>
          <a:prstGeom prst="line">
            <a:avLst/>
          </a:prstGeom>
          <a:noFill/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2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8" name="Callout a incrocio 7"/>
          <p:cNvSpPr/>
          <p:nvPr/>
        </p:nvSpPr>
        <p:spPr bwMode="auto">
          <a:xfrm>
            <a:off x="4788024" y="2492896"/>
            <a:ext cx="72008" cy="144016"/>
          </a:xfrm>
          <a:prstGeom prst="quadArrowCallout">
            <a:avLst/>
          </a:prstGeom>
          <a:noFill/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2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36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Verdana" pitchFamily="34" charset="0"/>
            </a:endParaRPr>
          </a:p>
        </p:txBody>
      </p:sp>
      <p:sp>
        <p:nvSpPr>
          <p:cNvPr id="11" name="Callout a incrocio 10"/>
          <p:cNvSpPr/>
          <p:nvPr/>
        </p:nvSpPr>
        <p:spPr bwMode="auto">
          <a:xfrm>
            <a:off x="6948264" y="2492896"/>
            <a:ext cx="72008" cy="144016"/>
          </a:xfrm>
          <a:prstGeom prst="quadArrowCallout">
            <a:avLst/>
          </a:prstGeom>
          <a:noFill/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2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36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Verdana" pitchFamily="34" charset="0"/>
            </a:endParaRPr>
          </a:p>
        </p:txBody>
      </p:sp>
      <p:cxnSp>
        <p:nvCxnSpPr>
          <p:cNvPr id="12" name="Connettore 2 11"/>
          <p:cNvCxnSpPr/>
          <p:nvPr/>
        </p:nvCxnSpPr>
        <p:spPr bwMode="auto">
          <a:xfrm>
            <a:off x="4788024" y="2996952"/>
            <a:ext cx="2232248" cy="0"/>
          </a:xfrm>
          <a:prstGeom prst="straightConnector1">
            <a:avLst/>
          </a:prstGeom>
          <a:noFill/>
          <a:ln w="25400" cap="flat" cmpd="sng" algn="ctr">
            <a:solidFill>
              <a:schemeClr val="tx1"/>
            </a:solidFill>
            <a:prstDash val="solid"/>
            <a:round/>
            <a:headEnd type="arrow"/>
            <a:tailEnd type="arrow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2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4" name="Segnaposto contenuto 2"/>
          <p:cNvSpPr txBox="1">
            <a:spLocks/>
          </p:cNvSpPr>
          <p:nvPr/>
        </p:nvSpPr>
        <p:spPr bwMode="auto">
          <a:xfrm>
            <a:off x="5724128" y="2996952"/>
            <a:ext cx="432048" cy="648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t" anchorCtr="0" compatLnSpc="1">
            <a:prstTxWarp prst="textNoShape">
              <a:avLst/>
            </a:prstTxWarp>
            <a:normAutofit fontScale="77500" lnSpcReduction="20000"/>
          </a:bodyPr>
          <a:lstStyle/>
          <a:p>
            <a:pPr marL="342886" marR="0" lvl="0" indent="-342886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endParaRPr kumimoji="0" lang="it-IT" sz="2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886" marR="0" lvl="0" indent="-342886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lang="it-IT" sz="2600" kern="0" dirty="0" smtClean="0">
                <a:solidFill>
                  <a:schemeClr val="tx1"/>
                </a:solidFill>
                <a:latin typeface="+mn-lt"/>
              </a:rPr>
              <a:t>L</a:t>
            </a:r>
            <a:endParaRPr kumimoji="0" lang="it-IT" sz="25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Segnaposto contenuto 2"/>
          <p:cNvSpPr txBox="1">
            <a:spLocks/>
          </p:cNvSpPr>
          <p:nvPr/>
        </p:nvSpPr>
        <p:spPr bwMode="auto">
          <a:xfrm>
            <a:off x="1907704" y="2924944"/>
            <a:ext cx="432048" cy="648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t" anchorCtr="0" compatLnSpc="1">
            <a:prstTxWarp prst="textNoShape">
              <a:avLst/>
            </a:prstTxWarp>
            <a:normAutofit fontScale="77500" lnSpcReduction="20000"/>
          </a:bodyPr>
          <a:lstStyle/>
          <a:p>
            <a:pPr marL="342886" marR="0" lvl="0" indent="-342886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endParaRPr kumimoji="0" lang="it-IT" sz="2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886" marR="0" lvl="0" indent="-342886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lang="it-IT" sz="2600" kern="0" dirty="0" smtClean="0">
                <a:solidFill>
                  <a:schemeClr val="tx1"/>
                </a:solidFill>
                <a:latin typeface="+mn-lt"/>
              </a:rPr>
              <a:t>L</a:t>
            </a:r>
            <a:endParaRPr kumimoji="0" lang="it-IT" sz="25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16" name="Oggetto 15"/>
          <p:cNvGraphicFramePr>
            <a:graphicFrameLocks noChangeAspect="1"/>
          </p:cNvGraphicFramePr>
          <p:nvPr/>
        </p:nvGraphicFramePr>
        <p:xfrm>
          <a:off x="827584" y="3789040"/>
          <a:ext cx="2376264" cy="56385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08288" name="Equazione" r:id="rId3" imgW="748975" imgH="177723" progId="">
                  <p:embed/>
                </p:oleObj>
              </mc:Choice>
              <mc:Fallback>
                <p:oleObj name="Equazione" r:id="rId3" imgW="748975" imgH="177723" progId="">
                  <p:embed/>
                  <p:pic>
                    <p:nvPicPr>
                      <p:cNvPr id="0" name="Picture 3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27584" y="3789040"/>
                        <a:ext cx="2376264" cy="563859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Segnaposto contenuto 2"/>
          <p:cNvSpPr txBox="1">
            <a:spLocks/>
          </p:cNvSpPr>
          <p:nvPr/>
        </p:nvSpPr>
        <p:spPr bwMode="auto">
          <a:xfrm>
            <a:off x="683568" y="4725144"/>
            <a:ext cx="8064896" cy="1080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t" anchorCtr="0" compatLnSpc="1">
            <a:prstTxWarp prst="textNoShape">
              <a:avLst/>
            </a:prstTxWarp>
          </a:bodyPr>
          <a:lstStyle/>
          <a:p>
            <a:pPr marL="342886" marR="0" lvl="0" indent="-342886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lang="it-IT" sz="2400" kern="0" dirty="0" smtClean="0">
                <a:solidFill>
                  <a:schemeClr val="tx1"/>
                </a:solidFill>
                <a:latin typeface="+mn-lt"/>
              </a:rPr>
              <a:t>L: distanza fra i due punti di ancoraggio</a:t>
            </a:r>
          </a:p>
          <a:p>
            <a:pPr marL="342886" marR="0" lvl="0" indent="-342886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lang="it-IT" sz="2400" kern="0" dirty="0" smtClean="0">
                <a:solidFill>
                  <a:schemeClr val="tx1"/>
                </a:solidFill>
                <a:latin typeface="+mn-lt"/>
              </a:rPr>
              <a:t>ΔL &gt; qualche mm         accessori di compensazione</a:t>
            </a:r>
          </a:p>
        </p:txBody>
      </p:sp>
      <p:sp>
        <p:nvSpPr>
          <p:cNvPr id="18" name="Freccia a destra rientrata 17"/>
          <p:cNvSpPr/>
          <p:nvPr/>
        </p:nvSpPr>
        <p:spPr bwMode="auto">
          <a:xfrm>
            <a:off x="3419872" y="5373216"/>
            <a:ext cx="432048" cy="144016"/>
          </a:xfrm>
          <a:prstGeom prst="notchedRightArrow">
            <a:avLst/>
          </a:prstGeom>
          <a:noFill/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2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36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Verdana" pitchFamily="34" charset="0"/>
            </a:endParaRPr>
          </a:p>
        </p:txBody>
      </p:sp>
    </p:spTree>
  </p:cSld>
  <p:clrMapOvr>
    <a:masterClrMapping/>
  </p:clrMapOvr>
  <p:transition/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D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79912" y="1124744"/>
            <a:ext cx="4730750" cy="5105400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5" name="Titolo 1"/>
          <p:cNvSpPr txBox="1">
            <a:spLocks/>
          </p:cNvSpPr>
          <p:nvPr/>
        </p:nvSpPr>
        <p:spPr bwMode="auto">
          <a:xfrm>
            <a:off x="611560" y="1052736"/>
            <a:ext cx="2952328" cy="18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2441B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Accessori per fronteggiare le dilatazioni</a:t>
            </a:r>
            <a:endParaRPr kumimoji="0" lang="it-IT" sz="2800" b="1" i="0" u="none" strike="noStrike" kern="0" cap="none" spc="0" normalizeH="0" baseline="-25000" noProof="0" dirty="0">
              <a:ln>
                <a:noFill/>
              </a:ln>
              <a:solidFill>
                <a:srgbClr val="02441B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Line 9"/>
          <p:cNvSpPr>
            <a:spLocks noChangeShapeType="1"/>
          </p:cNvSpPr>
          <p:nvPr/>
        </p:nvSpPr>
        <p:spPr bwMode="auto">
          <a:xfrm flipV="1">
            <a:off x="6481192" y="4585320"/>
            <a:ext cx="0" cy="990600"/>
          </a:xfrm>
          <a:prstGeom prst="line">
            <a:avLst/>
          </a:prstGeom>
          <a:noFill/>
          <a:ln w="25400">
            <a:solidFill>
              <a:srgbClr val="FF0000"/>
            </a:solidFill>
            <a:prstDash val="lgDash"/>
            <a:round/>
            <a:headEnd/>
            <a:tailEnd type="triangle" w="med" len="med"/>
          </a:ln>
        </p:spPr>
        <p:txBody>
          <a:bodyPr vert="eaVert" wrap="none"/>
          <a:lstStyle/>
          <a:p>
            <a:endParaRPr lang="it-IT"/>
          </a:p>
        </p:txBody>
      </p:sp>
      <p:sp>
        <p:nvSpPr>
          <p:cNvPr id="7" name="Line 10"/>
          <p:cNvSpPr>
            <a:spLocks noChangeShapeType="1"/>
          </p:cNvSpPr>
          <p:nvPr/>
        </p:nvSpPr>
        <p:spPr bwMode="auto">
          <a:xfrm flipH="1">
            <a:off x="6557392" y="3899520"/>
            <a:ext cx="1143000" cy="609600"/>
          </a:xfrm>
          <a:prstGeom prst="line">
            <a:avLst/>
          </a:prstGeom>
          <a:noFill/>
          <a:ln w="25400">
            <a:solidFill>
              <a:srgbClr val="FF0000"/>
            </a:solidFill>
            <a:prstDash val="lgDash"/>
            <a:round/>
            <a:headEnd/>
            <a:tailEnd type="triangle" w="med" len="med"/>
          </a:ln>
        </p:spPr>
        <p:txBody>
          <a:bodyPr vert="eaVert" wrap="none"/>
          <a:lstStyle/>
          <a:p>
            <a:endParaRPr lang="it-IT"/>
          </a:p>
        </p:txBody>
      </p:sp>
      <p:sp>
        <p:nvSpPr>
          <p:cNvPr id="8" name="Line 11"/>
          <p:cNvSpPr>
            <a:spLocks noChangeShapeType="1"/>
          </p:cNvSpPr>
          <p:nvPr/>
        </p:nvSpPr>
        <p:spPr bwMode="auto">
          <a:xfrm flipH="1" flipV="1">
            <a:off x="4499992" y="4509120"/>
            <a:ext cx="1905000" cy="0"/>
          </a:xfrm>
          <a:prstGeom prst="line">
            <a:avLst/>
          </a:prstGeom>
          <a:noFill/>
          <a:ln w="25400">
            <a:solidFill>
              <a:srgbClr val="FF0000"/>
            </a:solidFill>
            <a:prstDash val="lgDash"/>
            <a:round/>
            <a:headEnd/>
            <a:tailEnd type="triangle" w="med" len="med"/>
          </a:ln>
        </p:spPr>
        <p:txBody>
          <a:bodyPr vert="eaVert" wrap="none"/>
          <a:lstStyle/>
          <a:p>
            <a:endParaRPr lang="it-IT"/>
          </a:p>
        </p:txBody>
      </p:sp>
      <p:sp>
        <p:nvSpPr>
          <p:cNvPr id="9" name="Line 12"/>
          <p:cNvSpPr>
            <a:spLocks noChangeShapeType="1"/>
          </p:cNvSpPr>
          <p:nvPr/>
        </p:nvSpPr>
        <p:spPr bwMode="auto">
          <a:xfrm>
            <a:off x="6481192" y="4509120"/>
            <a:ext cx="0" cy="76200"/>
          </a:xfrm>
          <a:prstGeom prst="line">
            <a:avLst/>
          </a:prstGeom>
          <a:noFill/>
          <a:ln w="38100">
            <a:solidFill>
              <a:srgbClr val="0000FF"/>
            </a:solidFill>
            <a:round/>
            <a:headEnd type="oval" w="med" len="med"/>
            <a:tailEnd/>
          </a:ln>
        </p:spPr>
        <p:txBody>
          <a:bodyPr vert="eaVert" wrap="none"/>
          <a:lstStyle/>
          <a:p>
            <a:endParaRPr lang="it-IT"/>
          </a:p>
        </p:txBody>
      </p:sp>
    </p:spTree>
  </p:cSld>
  <p:clrMapOvr>
    <a:masterClrMapping/>
  </p:clrMapOvr>
  <p:transition/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 txBox="1">
            <a:spLocks/>
          </p:cNvSpPr>
          <p:nvPr/>
        </p:nvSpPr>
        <p:spPr bwMode="auto">
          <a:xfrm>
            <a:off x="611560" y="1052736"/>
            <a:ext cx="8064896" cy="576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2441B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Curve (accessori indiretti)</a:t>
            </a:r>
            <a:endParaRPr kumimoji="0" lang="it-IT" sz="2800" b="1" i="0" u="none" strike="noStrike" kern="0" cap="none" spc="0" normalizeH="0" baseline="-25000" noProof="0" dirty="0">
              <a:ln>
                <a:noFill/>
              </a:ln>
              <a:solidFill>
                <a:srgbClr val="02441B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3" name="Segnaposto contenuto 2"/>
          <p:cNvSpPr txBox="1">
            <a:spLocks/>
          </p:cNvSpPr>
          <p:nvPr/>
        </p:nvSpPr>
        <p:spPr bwMode="auto">
          <a:xfrm>
            <a:off x="467544" y="2060848"/>
            <a:ext cx="2376264" cy="11521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t" anchorCtr="0" compatLnSpc="1">
            <a:prstTxWarp prst="textNoShape">
              <a:avLst/>
            </a:prstTxWarp>
          </a:bodyPr>
          <a:lstStyle/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lang="it-IT" sz="2400" kern="0" dirty="0" smtClean="0">
                <a:solidFill>
                  <a:schemeClr val="tx1"/>
                </a:solidFill>
                <a:latin typeface="+mn-lt"/>
              </a:rPr>
              <a:t>Esempio capannone:</a:t>
            </a:r>
          </a:p>
        </p:txBody>
      </p:sp>
      <p:sp>
        <p:nvSpPr>
          <p:cNvPr id="4" name="Rettangolo 3"/>
          <p:cNvSpPr/>
          <p:nvPr/>
        </p:nvSpPr>
        <p:spPr bwMode="auto">
          <a:xfrm>
            <a:off x="3779912" y="2276872"/>
            <a:ext cx="3384376" cy="1728192"/>
          </a:xfrm>
          <a:prstGeom prst="rect">
            <a:avLst/>
          </a:prstGeom>
          <a:noFill/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2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36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Verdana" pitchFamily="34" charset="0"/>
            </a:endParaRPr>
          </a:p>
        </p:txBody>
      </p:sp>
      <p:sp>
        <p:nvSpPr>
          <p:cNvPr id="5" name="Rettangolo 4"/>
          <p:cNvSpPr/>
          <p:nvPr/>
        </p:nvSpPr>
        <p:spPr bwMode="auto">
          <a:xfrm>
            <a:off x="3779912" y="2276872"/>
            <a:ext cx="144016" cy="72008"/>
          </a:xfrm>
          <a:prstGeom prst="rect">
            <a:avLst/>
          </a:prstGeom>
          <a:noFill/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2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36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Verdana" pitchFamily="34" charset="0"/>
            </a:endParaRPr>
          </a:p>
        </p:txBody>
      </p:sp>
      <p:sp>
        <p:nvSpPr>
          <p:cNvPr id="6" name="Rettangolo 5"/>
          <p:cNvSpPr/>
          <p:nvPr/>
        </p:nvSpPr>
        <p:spPr bwMode="auto">
          <a:xfrm>
            <a:off x="7020272" y="2276872"/>
            <a:ext cx="144016" cy="72008"/>
          </a:xfrm>
          <a:prstGeom prst="rect">
            <a:avLst/>
          </a:prstGeom>
          <a:noFill/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2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36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Verdana" pitchFamily="34" charset="0"/>
            </a:endParaRPr>
          </a:p>
        </p:txBody>
      </p:sp>
      <p:sp>
        <p:nvSpPr>
          <p:cNvPr id="7" name="Rettangolo 6"/>
          <p:cNvSpPr/>
          <p:nvPr/>
        </p:nvSpPr>
        <p:spPr bwMode="auto">
          <a:xfrm>
            <a:off x="3779912" y="3933056"/>
            <a:ext cx="144016" cy="72008"/>
          </a:xfrm>
          <a:prstGeom prst="rect">
            <a:avLst/>
          </a:prstGeom>
          <a:noFill/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2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36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Verdana" pitchFamily="34" charset="0"/>
            </a:endParaRPr>
          </a:p>
        </p:txBody>
      </p:sp>
      <p:sp>
        <p:nvSpPr>
          <p:cNvPr id="8" name="Rettangolo 7"/>
          <p:cNvSpPr/>
          <p:nvPr/>
        </p:nvSpPr>
        <p:spPr bwMode="auto">
          <a:xfrm>
            <a:off x="7020272" y="3933056"/>
            <a:ext cx="144016" cy="72008"/>
          </a:xfrm>
          <a:prstGeom prst="rect">
            <a:avLst/>
          </a:prstGeom>
          <a:noFill/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2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36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Verdana" pitchFamily="34" charset="0"/>
            </a:endParaRPr>
          </a:p>
        </p:txBody>
      </p:sp>
      <p:sp>
        <p:nvSpPr>
          <p:cNvPr id="9" name="Rettangolo 8"/>
          <p:cNvSpPr/>
          <p:nvPr/>
        </p:nvSpPr>
        <p:spPr bwMode="auto">
          <a:xfrm>
            <a:off x="5364088" y="2276872"/>
            <a:ext cx="144016" cy="72008"/>
          </a:xfrm>
          <a:prstGeom prst="rect">
            <a:avLst/>
          </a:prstGeom>
          <a:noFill/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2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36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Verdana" pitchFamily="34" charset="0"/>
            </a:endParaRPr>
          </a:p>
        </p:txBody>
      </p:sp>
      <p:sp>
        <p:nvSpPr>
          <p:cNvPr id="10" name="Rettangolo 9"/>
          <p:cNvSpPr/>
          <p:nvPr/>
        </p:nvSpPr>
        <p:spPr bwMode="auto">
          <a:xfrm>
            <a:off x="5364088" y="3933056"/>
            <a:ext cx="144016" cy="72008"/>
          </a:xfrm>
          <a:prstGeom prst="rect">
            <a:avLst/>
          </a:prstGeom>
          <a:noFill/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2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36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Verdana" pitchFamily="34" charset="0"/>
            </a:endParaRPr>
          </a:p>
        </p:txBody>
      </p:sp>
      <p:cxnSp>
        <p:nvCxnSpPr>
          <p:cNvPr id="41" name="Connettore 1 40"/>
          <p:cNvCxnSpPr/>
          <p:nvPr/>
        </p:nvCxnSpPr>
        <p:spPr bwMode="auto">
          <a:xfrm>
            <a:off x="4175956" y="2564904"/>
            <a:ext cx="2556284" cy="0"/>
          </a:xfrm>
          <a:prstGeom prst="line">
            <a:avLst/>
          </a:prstGeom>
          <a:noFill/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2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43" name="Connettore 1 42"/>
          <p:cNvCxnSpPr/>
          <p:nvPr/>
        </p:nvCxnSpPr>
        <p:spPr bwMode="auto">
          <a:xfrm>
            <a:off x="6948264" y="2708920"/>
            <a:ext cx="0" cy="792088"/>
          </a:xfrm>
          <a:prstGeom prst="line">
            <a:avLst/>
          </a:prstGeom>
          <a:noFill/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2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45" name="Arco 44"/>
          <p:cNvSpPr/>
          <p:nvPr/>
        </p:nvSpPr>
        <p:spPr bwMode="auto">
          <a:xfrm>
            <a:off x="6516216" y="2564904"/>
            <a:ext cx="432048" cy="360040"/>
          </a:xfrm>
          <a:prstGeom prst="arc">
            <a:avLst/>
          </a:prstGeom>
          <a:noFill/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2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36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Verdana" pitchFamily="34" charset="0"/>
            </a:endParaRPr>
          </a:p>
        </p:txBody>
      </p:sp>
      <p:sp>
        <p:nvSpPr>
          <p:cNvPr id="50" name="Freccia a incrocio 49"/>
          <p:cNvSpPr/>
          <p:nvPr/>
        </p:nvSpPr>
        <p:spPr bwMode="auto">
          <a:xfrm>
            <a:off x="4139952" y="2492896"/>
            <a:ext cx="45719" cy="144016"/>
          </a:xfrm>
          <a:prstGeom prst="quadArrow">
            <a:avLst/>
          </a:prstGeom>
          <a:noFill/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2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36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Verdana" pitchFamily="34" charset="0"/>
            </a:endParaRPr>
          </a:p>
        </p:txBody>
      </p:sp>
      <p:sp>
        <p:nvSpPr>
          <p:cNvPr id="51" name="Freccia a incrocio 50"/>
          <p:cNvSpPr/>
          <p:nvPr/>
        </p:nvSpPr>
        <p:spPr bwMode="auto">
          <a:xfrm flipH="1">
            <a:off x="6876256" y="3429000"/>
            <a:ext cx="144016" cy="72008"/>
          </a:xfrm>
          <a:prstGeom prst="quadArrow">
            <a:avLst/>
          </a:prstGeom>
          <a:noFill/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2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36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Verdana" pitchFamily="34" charset="0"/>
            </a:endParaRPr>
          </a:p>
        </p:txBody>
      </p:sp>
      <p:sp>
        <p:nvSpPr>
          <p:cNvPr id="52" name="Segnaposto contenuto 2"/>
          <p:cNvSpPr txBox="1">
            <a:spLocks/>
          </p:cNvSpPr>
          <p:nvPr/>
        </p:nvSpPr>
        <p:spPr bwMode="auto">
          <a:xfrm>
            <a:off x="3779912" y="2132856"/>
            <a:ext cx="432048" cy="648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t" anchorCtr="0" compatLnSpc="1">
            <a:prstTxWarp prst="textNoShape">
              <a:avLst/>
            </a:prstTxWarp>
            <a:normAutofit fontScale="77500" lnSpcReduction="20000"/>
          </a:bodyPr>
          <a:lstStyle/>
          <a:p>
            <a:pPr marL="342886" marR="0" lvl="0" indent="-342886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endParaRPr kumimoji="0" lang="it-IT" sz="2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886" marR="0" lvl="0" indent="-342886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lang="it-IT" sz="2600" kern="0" dirty="0" smtClean="0">
                <a:solidFill>
                  <a:schemeClr val="tx1"/>
                </a:solidFill>
                <a:latin typeface="+mn-lt"/>
              </a:rPr>
              <a:t>A</a:t>
            </a:r>
            <a:endParaRPr kumimoji="0" lang="it-IT" sz="25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3" name="Segnaposto contenuto 2"/>
          <p:cNvSpPr txBox="1">
            <a:spLocks/>
          </p:cNvSpPr>
          <p:nvPr/>
        </p:nvSpPr>
        <p:spPr bwMode="auto">
          <a:xfrm>
            <a:off x="6732240" y="3284984"/>
            <a:ext cx="432048" cy="648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t" anchorCtr="0" compatLnSpc="1">
            <a:prstTxWarp prst="textNoShape">
              <a:avLst/>
            </a:prstTxWarp>
            <a:normAutofit fontScale="77500" lnSpcReduction="20000"/>
          </a:bodyPr>
          <a:lstStyle/>
          <a:p>
            <a:pPr marL="342886" marR="0" lvl="0" indent="-342886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endParaRPr kumimoji="0" lang="it-IT" sz="2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886" marR="0" lvl="0" indent="-342886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lang="it-IT" sz="2600" kern="0" dirty="0" smtClean="0">
                <a:solidFill>
                  <a:schemeClr val="tx1"/>
                </a:solidFill>
                <a:latin typeface="+mn-lt"/>
              </a:rPr>
              <a:t>B</a:t>
            </a:r>
            <a:endParaRPr kumimoji="0" lang="it-IT" sz="25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4" name="Segnaposto contenuto 2"/>
          <p:cNvSpPr txBox="1">
            <a:spLocks/>
          </p:cNvSpPr>
          <p:nvPr/>
        </p:nvSpPr>
        <p:spPr bwMode="auto">
          <a:xfrm>
            <a:off x="7596336" y="1700808"/>
            <a:ext cx="1080120" cy="504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t" anchorCtr="0" compatLnSpc="1">
            <a:prstTxWarp prst="textNoShape">
              <a:avLst/>
            </a:prstTxWarp>
          </a:bodyPr>
          <a:lstStyle/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lang="it-IT" sz="2400" kern="0" dirty="0" smtClean="0">
                <a:solidFill>
                  <a:schemeClr val="tx1"/>
                </a:solidFill>
                <a:latin typeface="+mn-lt"/>
              </a:rPr>
              <a:t>curva</a:t>
            </a:r>
          </a:p>
        </p:txBody>
      </p:sp>
      <p:sp>
        <p:nvSpPr>
          <p:cNvPr id="55" name="Segnaposto contenuto 2"/>
          <p:cNvSpPr txBox="1">
            <a:spLocks/>
          </p:cNvSpPr>
          <p:nvPr/>
        </p:nvSpPr>
        <p:spPr bwMode="auto">
          <a:xfrm>
            <a:off x="6300192" y="4077072"/>
            <a:ext cx="2448272" cy="4320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t" anchorCtr="0" compatLnSpc="1">
            <a:prstTxWarp prst="textNoShape">
              <a:avLst/>
            </a:prstTxWarp>
          </a:bodyPr>
          <a:lstStyle/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lang="it-IT" sz="2400" kern="0" dirty="0" smtClean="0">
                <a:solidFill>
                  <a:schemeClr val="tx1"/>
                </a:solidFill>
                <a:latin typeface="+mn-lt"/>
              </a:rPr>
              <a:t>Muri perimetrali</a:t>
            </a:r>
          </a:p>
        </p:txBody>
      </p:sp>
      <p:cxnSp>
        <p:nvCxnSpPr>
          <p:cNvPr id="57" name="Forma 56"/>
          <p:cNvCxnSpPr>
            <a:stCxn id="54" idx="2"/>
          </p:cNvCxnSpPr>
          <p:nvPr/>
        </p:nvCxnSpPr>
        <p:spPr bwMode="auto">
          <a:xfrm rot="5400000">
            <a:off x="7362310" y="1790818"/>
            <a:ext cx="360040" cy="1188132"/>
          </a:xfrm>
          <a:prstGeom prst="bentConnector2">
            <a:avLst/>
          </a:prstGeom>
          <a:noFill/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2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75" name="Connettore 7 74"/>
          <p:cNvCxnSpPr/>
          <p:nvPr/>
        </p:nvCxnSpPr>
        <p:spPr bwMode="auto">
          <a:xfrm rot="16200000" flipV="1">
            <a:off x="7200292" y="3465004"/>
            <a:ext cx="720080" cy="504056"/>
          </a:xfrm>
          <a:prstGeom prst="curvedConnector3">
            <a:avLst>
              <a:gd name="adj1" fmla="val 99458"/>
            </a:avLst>
          </a:prstGeom>
          <a:noFill/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2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81" name="Segnaposto contenuto 2"/>
          <p:cNvSpPr txBox="1">
            <a:spLocks/>
          </p:cNvSpPr>
          <p:nvPr/>
        </p:nvSpPr>
        <p:spPr bwMode="auto">
          <a:xfrm>
            <a:off x="683568" y="4509120"/>
            <a:ext cx="7632848" cy="2088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t" anchorCtr="0" compatLnSpc="1">
            <a:prstTxWarp prst="textNoShape">
              <a:avLst/>
            </a:prstTxWarp>
          </a:bodyPr>
          <a:lstStyle/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it-IT" sz="2400" kern="0" dirty="0" smtClean="0">
                <a:solidFill>
                  <a:schemeClr val="tx1"/>
                </a:solidFill>
                <a:latin typeface="+mn-lt"/>
              </a:rPr>
              <a:t> A, B: punti di ancoraggio</a:t>
            </a:r>
          </a:p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it-IT" sz="2400" kern="0" dirty="0" smtClean="0">
                <a:solidFill>
                  <a:schemeClr val="tx1"/>
                </a:solidFill>
                <a:latin typeface="+mn-lt"/>
              </a:rPr>
              <a:t> La curva consente le dilatazioni senza rotture</a:t>
            </a:r>
          </a:p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it-IT" sz="2400" kern="0" dirty="0" smtClean="0">
                <a:solidFill>
                  <a:schemeClr val="tx1"/>
                </a:solidFill>
                <a:latin typeface="+mn-lt"/>
              </a:rPr>
              <a:t> Se il tratto orizzontale si allunga, aumenta la curvatura, ma non si rompe niente</a:t>
            </a:r>
          </a:p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it-IT" sz="2400" kern="0" dirty="0" smtClean="0">
                <a:solidFill>
                  <a:schemeClr val="tx1"/>
                </a:solidFill>
                <a:latin typeface="+mn-lt"/>
              </a:rPr>
              <a:t> Valide per </a:t>
            </a:r>
            <a:r>
              <a:rPr lang="el-GR" sz="2400" kern="0" dirty="0" smtClean="0">
                <a:solidFill>
                  <a:schemeClr val="tx1"/>
                </a:solidFill>
                <a:latin typeface="+mn-lt"/>
              </a:rPr>
              <a:t>Δ</a:t>
            </a:r>
            <a:r>
              <a:rPr lang="it-IT" sz="2400" kern="0" dirty="0" smtClean="0">
                <a:solidFill>
                  <a:schemeClr val="tx1"/>
                </a:solidFill>
                <a:latin typeface="+mn-lt"/>
              </a:rPr>
              <a:t>L piccoli</a:t>
            </a:r>
          </a:p>
        </p:txBody>
      </p:sp>
    </p:spTree>
  </p:cSld>
  <p:clrMapOvr>
    <a:masterClrMapping/>
  </p:clrMapOvr>
  <p:transition/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057" descr="Z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5656" y="2204864"/>
            <a:ext cx="6839488" cy="1440160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5" name="Titolo 1"/>
          <p:cNvSpPr txBox="1">
            <a:spLocks/>
          </p:cNvSpPr>
          <p:nvPr/>
        </p:nvSpPr>
        <p:spPr bwMode="auto">
          <a:xfrm>
            <a:off x="611560" y="1052736"/>
            <a:ext cx="8064896" cy="576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2441B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Curve (accessori indiretti)</a:t>
            </a:r>
            <a:endParaRPr kumimoji="0" lang="it-IT" sz="2800" b="1" i="0" u="none" strike="noStrike" kern="0" cap="none" spc="0" normalizeH="0" baseline="-25000" noProof="0" dirty="0">
              <a:ln>
                <a:noFill/>
              </a:ln>
              <a:solidFill>
                <a:srgbClr val="02441B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6" name="Picture 2056" descr="L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03648" y="4005063"/>
            <a:ext cx="6912768" cy="1715335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ransition/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 txBox="1">
            <a:spLocks/>
          </p:cNvSpPr>
          <p:nvPr/>
        </p:nvSpPr>
        <p:spPr bwMode="auto">
          <a:xfrm>
            <a:off x="611560" y="1052736"/>
            <a:ext cx="8064896" cy="576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2441B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Giunti ad omega (accessori indiretti)</a:t>
            </a:r>
            <a:endParaRPr kumimoji="0" lang="it-IT" sz="2800" b="1" i="0" u="none" strike="noStrike" kern="0" cap="none" spc="0" normalizeH="0" baseline="-25000" noProof="0" dirty="0">
              <a:ln>
                <a:noFill/>
              </a:ln>
              <a:solidFill>
                <a:srgbClr val="02441B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3" name="Segnaposto contenuto 2"/>
          <p:cNvSpPr txBox="1">
            <a:spLocks/>
          </p:cNvSpPr>
          <p:nvPr/>
        </p:nvSpPr>
        <p:spPr bwMode="auto">
          <a:xfrm>
            <a:off x="755576" y="1916832"/>
            <a:ext cx="7776864" cy="1440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t" anchorCtr="0" compatLnSpc="1">
            <a:prstTxWarp prst="textNoShape">
              <a:avLst/>
            </a:prstTxWarp>
          </a:bodyPr>
          <a:lstStyle/>
          <a:p>
            <a:pPr lvl="0" eaLnBrk="0" hangingPunct="0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it-IT" sz="2400" kern="0" dirty="0" smtClean="0">
                <a:solidFill>
                  <a:schemeClr val="tx1"/>
                </a:solidFill>
                <a:latin typeface="+mn-lt"/>
              </a:rPr>
              <a:t> Impiegati per </a:t>
            </a:r>
            <a:r>
              <a:rPr lang="el-GR" sz="2400" kern="0" dirty="0" smtClean="0">
                <a:solidFill>
                  <a:schemeClr val="tx1"/>
                </a:solidFill>
              </a:rPr>
              <a:t>Δ</a:t>
            </a:r>
            <a:r>
              <a:rPr lang="it-IT" sz="2400" kern="0" dirty="0" smtClean="0">
                <a:solidFill>
                  <a:schemeClr val="tx1"/>
                </a:solidFill>
              </a:rPr>
              <a:t>L maggiori</a:t>
            </a:r>
          </a:p>
          <a:p>
            <a:pPr lvl="0" eaLnBrk="0" hangingPunct="0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it-IT" sz="2400" kern="0" dirty="0" smtClean="0">
                <a:solidFill>
                  <a:schemeClr val="tx1"/>
                </a:solidFill>
                <a:latin typeface="+mn-lt"/>
              </a:rPr>
              <a:t> Esistono tabelle che legano </a:t>
            </a:r>
            <a:r>
              <a:rPr lang="el-GR" sz="2400" kern="0" dirty="0" smtClean="0">
                <a:solidFill>
                  <a:schemeClr val="tx1"/>
                </a:solidFill>
              </a:rPr>
              <a:t>Δ</a:t>
            </a:r>
            <a:r>
              <a:rPr lang="it-IT" sz="2400" kern="0" dirty="0" smtClean="0">
                <a:solidFill>
                  <a:schemeClr val="tx1"/>
                </a:solidFill>
              </a:rPr>
              <a:t>L con la diminuzione dell’</a:t>
            </a:r>
            <a:r>
              <a:rPr lang="el-GR" sz="2400" kern="0" dirty="0" smtClean="0">
                <a:solidFill>
                  <a:schemeClr val="tx1"/>
                </a:solidFill>
              </a:rPr>
              <a:t>Ω</a:t>
            </a:r>
            <a:r>
              <a:rPr lang="it-IT" sz="2400" kern="0" dirty="0" smtClean="0">
                <a:solidFill>
                  <a:schemeClr val="tx1"/>
                </a:solidFill>
                <a:latin typeface="+mn-lt"/>
              </a:rPr>
              <a:t> </a:t>
            </a:r>
          </a:p>
        </p:txBody>
      </p:sp>
      <p:pic>
        <p:nvPicPr>
          <p:cNvPr id="4" name="Picture 2055" descr="giunto_0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59832" y="3140968"/>
            <a:ext cx="3744416" cy="3070878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ransition/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054" descr="giunto_0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2852936"/>
            <a:ext cx="8391450" cy="2703074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3" name="Titolo 1"/>
          <p:cNvSpPr txBox="1">
            <a:spLocks/>
          </p:cNvSpPr>
          <p:nvPr/>
        </p:nvSpPr>
        <p:spPr bwMode="auto">
          <a:xfrm>
            <a:off x="611560" y="1052736"/>
            <a:ext cx="8064896" cy="576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2441B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Giunti ad omega (accessori indiretti)</a:t>
            </a:r>
            <a:endParaRPr kumimoji="0" lang="it-IT" sz="2800" b="1" i="0" u="none" strike="noStrike" kern="0" cap="none" spc="0" normalizeH="0" baseline="-25000" noProof="0" dirty="0">
              <a:ln>
                <a:noFill/>
              </a:ln>
              <a:solidFill>
                <a:srgbClr val="02441B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/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po 11"/>
          <p:cNvGrpSpPr>
            <a:grpSpLocks noChangeAspect="1"/>
          </p:cNvGrpSpPr>
          <p:nvPr/>
        </p:nvGrpSpPr>
        <p:grpSpPr>
          <a:xfrm>
            <a:off x="3779912" y="980728"/>
            <a:ext cx="5112568" cy="5169824"/>
            <a:chOff x="2916238" y="476250"/>
            <a:chExt cx="5811837" cy="5876925"/>
          </a:xfrm>
        </p:grpSpPr>
        <p:pic>
          <p:nvPicPr>
            <p:cNvPr id="3" name="Picture 6" descr="U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916238" y="476250"/>
              <a:ext cx="5811837" cy="5876925"/>
            </a:xfrm>
            <a:prstGeom prst="rect">
              <a:avLst/>
            </a:prstGeom>
            <a:solidFill>
              <a:schemeClr val="bg1"/>
            </a:solidFill>
            <a:ln w="9525" algn="ctr">
              <a:solidFill>
                <a:schemeClr val="tx1"/>
              </a:solidFill>
              <a:miter lim="800000"/>
              <a:headEnd/>
              <a:tailEnd/>
            </a:ln>
          </p:spPr>
        </p:pic>
        <p:sp>
          <p:nvSpPr>
            <p:cNvPr id="4" name="Line 7"/>
            <p:cNvSpPr>
              <a:spLocks noChangeShapeType="1"/>
            </p:cNvSpPr>
            <p:nvPr/>
          </p:nvSpPr>
          <p:spPr bwMode="auto">
            <a:xfrm flipV="1">
              <a:off x="4645025" y="4445000"/>
              <a:ext cx="0" cy="990600"/>
            </a:xfrm>
            <a:prstGeom prst="line">
              <a:avLst/>
            </a:prstGeom>
            <a:noFill/>
            <a:ln w="25400">
              <a:solidFill>
                <a:srgbClr val="FF0000"/>
              </a:solidFill>
              <a:prstDash val="lgDash"/>
              <a:round/>
              <a:headEnd/>
              <a:tailEnd type="triangle" w="med" len="med"/>
            </a:ln>
          </p:spPr>
          <p:txBody>
            <a:bodyPr vert="eaVert" wrap="none"/>
            <a:lstStyle/>
            <a:p>
              <a:endParaRPr lang="it-IT"/>
            </a:p>
          </p:txBody>
        </p:sp>
        <p:sp>
          <p:nvSpPr>
            <p:cNvPr id="5" name="Line 8"/>
            <p:cNvSpPr>
              <a:spLocks noChangeShapeType="1"/>
            </p:cNvSpPr>
            <p:nvPr/>
          </p:nvSpPr>
          <p:spPr bwMode="auto">
            <a:xfrm flipH="1">
              <a:off x="4721225" y="2768600"/>
              <a:ext cx="3276600" cy="1524000"/>
            </a:xfrm>
            <a:prstGeom prst="line">
              <a:avLst/>
            </a:prstGeom>
            <a:noFill/>
            <a:ln w="25400">
              <a:solidFill>
                <a:srgbClr val="FF0000"/>
              </a:solidFill>
              <a:prstDash val="lgDash"/>
              <a:round/>
              <a:headEnd/>
              <a:tailEnd type="triangle" w="med" len="med"/>
            </a:ln>
          </p:spPr>
          <p:txBody>
            <a:bodyPr vert="eaVert" wrap="none"/>
            <a:lstStyle/>
            <a:p>
              <a:endParaRPr lang="it-IT"/>
            </a:p>
          </p:txBody>
        </p:sp>
        <p:sp>
          <p:nvSpPr>
            <p:cNvPr id="6" name="Line 9"/>
            <p:cNvSpPr>
              <a:spLocks noChangeShapeType="1"/>
            </p:cNvSpPr>
            <p:nvPr/>
          </p:nvSpPr>
          <p:spPr bwMode="auto">
            <a:xfrm flipH="1" flipV="1">
              <a:off x="4035425" y="4368800"/>
              <a:ext cx="533400" cy="0"/>
            </a:xfrm>
            <a:prstGeom prst="line">
              <a:avLst/>
            </a:prstGeom>
            <a:noFill/>
            <a:ln w="25400">
              <a:solidFill>
                <a:srgbClr val="FF0000"/>
              </a:solidFill>
              <a:prstDash val="lgDash"/>
              <a:round/>
              <a:headEnd/>
              <a:tailEnd type="triangle" w="med" len="med"/>
            </a:ln>
          </p:spPr>
          <p:txBody>
            <a:bodyPr vert="eaVert" wrap="none"/>
            <a:lstStyle/>
            <a:p>
              <a:endParaRPr lang="it-IT"/>
            </a:p>
          </p:txBody>
        </p:sp>
        <p:sp>
          <p:nvSpPr>
            <p:cNvPr id="7" name="Line 10"/>
            <p:cNvSpPr>
              <a:spLocks noChangeShapeType="1"/>
            </p:cNvSpPr>
            <p:nvPr/>
          </p:nvSpPr>
          <p:spPr bwMode="auto">
            <a:xfrm>
              <a:off x="4645025" y="4368800"/>
              <a:ext cx="0" cy="76200"/>
            </a:xfrm>
            <a:prstGeom prst="line">
              <a:avLst/>
            </a:prstGeom>
            <a:noFill/>
            <a:ln w="38100">
              <a:solidFill>
                <a:srgbClr val="0000FF"/>
              </a:solidFill>
              <a:round/>
              <a:headEnd type="oval" w="med" len="med"/>
              <a:tailEnd/>
            </a:ln>
          </p:spPr>
          <p:txBody>
            <a:bodyPr vert="eaVert" wrap="none"/>
            <a:lstStyle/>
            <a:p>
              <a:endParaRPr lang="it-IT"/>
            </a:p>
          </p:txBody>
        </p:sp>
      </p:grpSp>
      <p:sp>
        <p:nvSpPr>
          <p:cNvPr id="8" name="Titolo 1"/>
          <p:cNvSpPr txBox="1">
            <a:spLocks/>
          </p:cNvSpPr>
          <p:nvPr/>
        </p:nvSpPr>
        <p:spPr bwMode="auto">
          <a:xfrm>
            <a:off x="395536" y="1052736"/>
            <a:ext cx="3240360" cy="1872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2441B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Giunti ad omega (accessori indiretti)</a:t>
            </a:r>
            <a:endParaRPr kumimoji="0" lang="it-IT" sz="2800" b="1" i="0" u="none" strike="noStrike" kern="0" cap="none" spc="0" normalizeH="0" baseline="-25000" noProof="0" dirty="0">
              <a:ln>
                <a:noFill/>
              </a:ln>
              <a:solidFill>
                <a:srgbClr val="02441B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 txBox="1">
            <a:spLocks/>
          </p:cNvSpPr>
          <p:nvPr/>
        </p:nvSpPr>
        <p:spPr bwMode="auto">
          <a:xfrm>
            <a:off x="611560" y="2132856"/>
            <a:ext cx="7776864" cy="576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t" anchorCtr="0" compatLnSpc="1">
            <a:prstTxWarp prst="textNoShape">
              <a:avLst/>
            </a:prstTxWarp>
          </a:bodyPr>
          <a:lstStyle/>
          <a:p>
            <a:pPr lvl="0" eaLnBrk="0" hangingPunct="0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it-IT" sz="2400" kern="0" dirty="0" smtClean="0">
                <a:solidFill>
                  <a:schemeClr val="tx1"/>
                </a:solidFill>
                <a:latin typeface="+mn-lt"/>
              </a:rPr>
              <a:t> Sistema che consente il movimento assiale</a:t>
            </a:r>
          </a:p>
          <a:p>
            <a:pPr lvl="0" eaLnBrk="0" hangingPunct="0">
              <a:spcBef>
                <a:spcPct val="20000"/>
              </a:spcBef>
              <a:buFont typeface="Arial" pitchFamily="34" charset="0"/>
              <a:buChar char="•"/>
              <a:defRPr/>
            </a:pPr>
            <a:endParaRPr lang="it-IT" sz="2400" kern="0" dirty="0" smtClean="0">
              <a:solidFill>
                <a:schemeClr val="tx1"/>
              </a:solidFill>
              <a:latin typeface="+mn-lt"/>
            </a:endParaRPr>
          </a:p>
        </p:txBody>
      </p:sp>
      <p:pic>
        <p:nvPicPr>
          <p:cNvPr id="4" name="Picture 4" descr="giunto_0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3501008"/>
            <a:ext cx="7342188" cy="1819275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5" name="Titolo 1"/>
          <p:cNvSpPr txBox="1">
            <a:spLocks/>
          </p:cNvSpPr>
          <p:nvPr/>
        </p:nvSpPr>
        <p:spPr bwMode="auto">
          <a:xfrm>
            <a:off x="2915816" y="1124744"/>
            <a:ext cx="3384376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2441B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Giunti a soffietto</a:t>
            </a:r>
            <a:endParaRPr kumimoji="0" lang="it-IT" sz="2800" b="1" i="0" u="none" strike="noStrike" kern="0" cap="none" spc="0" normalizeH="0" baseline="-25000" noProof="0" dirty="0">
              <a:ln>
                <a:noFill/>
              </a:ln>
              <a:solidFill>
                <a:srgbClr val="02441B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5" descr="giunto_0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4228" y="3110136"/>
            <a:ext cx="7315200" cy="3048000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8" name="Titolo 1"/>
          <p:cNvSpPr txBox="1">
            <a:spLocks/>
          </p:cNvSpPr>
          <p:nvPr/>
        </p:nvSpPr>
        <p:spPr bwMode="auto">
          <a:xfrm>
            <a:off x="2915816" y="1340768"/>
            <a:ext cx="3384376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2441B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Giunti a soffietto</a:t>
            </a:r>
            <a:endParaRPr kumimoji="0" lang="it-IT" sz="2800" b="1" i="0" u="none" strike="noStrike" kern="0" cap="none" spc="0" normalizeH="0" baseline="-25000" noProof="0" dirty="0">
              <a:ln>
                <a:noFill/>
              </a:ln>
              <a:solidFill>
                <a:srgbClr val="02441B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 descr="Piping_004"/>
          <p:cNvPicPr>
            <a:picLocks noChangeAspect="1" noChangeArrowheads="1"/>
          </p:cNvPicPr>
          <p:nvPr/>
        </p:nvPicPr>
        <p:blipFill>
          <a:blip r:embed="rId2" cstate="print"/>
          <a:srcRect r="63393"/>
          <a:stretch>
            <a:fillRect/>
          </a:stretch>
        </p:blipFill>
        <p:spPr bwMode="auto">
          <a:xfrm>
            <a:off x="5579739" y="908720"/>
            <a:ext cx="3312045" cy="2503837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7" name="Picture 6" descr="Piping_004"/>
          <p:cNvPicPr>
            <a:picLocks noChangeAspect="1" noChangeArrowheads="1"/>
          </p:cNvPicPr>
          <p:nvPr/>
        </p:nvPicPr>
        <p:blipFill>
          <a:blip r:embed="rId2" cstate="print"/>
          <a:srcRect l="66069"/>
          <a:stretch>
            <a:fillRect/>
          </a:stretch>
        </p:blipFill>
        <p:spPr bwMode="auto">
          <a:xfrm>
            <a:off x="5579739" y="3525540"/>
            <a:ext cx="3312741" cy="2701974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68610" name="Picture 2" descr="http://img.directindustry.it/images_di/photo-g/54332-278928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1844824"/>
            <a:ext cx="4968552" cy="4471697"/>
          </a:xfrm>
          <a:prstGeom prst="rect">
            <a:avLst/>
          </a:prstGeom>
          <a:noFill/>
        </p:spPr>
      </p:pic>
      <p:sp>
        <p:nvSpPr>
          <p:cNvPr id="8" name="Titolo 1"/>
          <p:cNvSpPr txBox="1">
            <a:spLocks/>
          </p:cNvSpPr>
          <p:nvPr/>
        </p:nvSpPr>
        <p:spPr bwMode="auto">
          <a:xfrm>
            <a:off x="1475656" y="908720"/>
            <a:ext cx="3384376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2441B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Giunti a soffietto</a:t>
            </a:r>
            <a:endParaRPr kumimoji="0" lang="it-IT" sz="2800" b="1" i="0" u="none" strike="noStrike" kern="0" cap="none" spc="0" normalizeH="0" baseline="-25000" noProof="0" dirty="0">
              <a:ln>
                <a:noFill/>
              </a:ln>
              <a:solidFill>
                <a:srgbClr val="02441B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2"/>
          <p:cNvSpPr txBox="1">
            <a:spLocks/>
          </p:cNvSpPr>
          <p:nvPr/>
        </p:nvSpPr>
        <p:spPr bwMode="auto">
          <a:xfrm>
            <a:off x="755576" y="3140968"/>
            <a:ext cx="7848872" cy="2664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t" anchorCtr="0" compatLnSpc="1">
            <a:prstTxWarp prst="textNoShape">
              <a:avLst/>
            </a:prstTxWarp>
          </a:bodyPr>
          <a:lstStyle/>
          <a:p>
            <a:pPr lvl="0" algn="just" eaLnBrk="0" hangingPunct="0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it-IT" sz="2400" kern="0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it-IT" sz="2800" kern="0" dirty="0" smtClean="0">
                <a:solidFill>
                  <a:schemeClr val="tx1"/>
                </a:solidFill>
                <a:latin typeface="+mn-lt"/>
              </a:rPr>
              <a:t>La messa in opera prevede sostegni tramite staffe (carrelli)</a:t>
            </a:r>
          </a:p>
          <a:p>
            <a:pPr lvl="0" algn="just" eaLnBrk="0" hangingPunct="0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it-IT" sz="2800" kern="0" dirty="0" smtClean="0">
                <a:solidFill>
                  <a:schemeClr val="tx1"/>
                </a:solidFill>
                <a:latin typeface="+mn-lt"/>
              </a:rPr>
              <a:t> La tubazione va fissata il minimo indispensabile. Il resto devono essere appoggi non vincolati per non creare una struttura iperstatica</a:t>
            </a:r>
          </a:p>
          <a:p>
            <a:pPr lvl="0" eaLnBrk="0" hangingPunct="0">
              <a:spcBef>
                <a:spcPct val="20000"/>
              </a:spcBef>
              <a:buFont typeface="Arial" pitchFamily="34" charset="0"/>
              <a:buChar char="•"/>
              <a:defRPr/>
            </a:pPr>
            <a:endParaRPr lang="it-IT" sz="2400" kern="0" dirty="0" smtClean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3" name="Titolo 1"/>
          <p:cNvSpPr txBox="1">
            <a:spLocks/>
          </p:cNvSpPr>
          <p:nvPr/>
        </p:nvSpPr>
        <p:spPr bwMode="auto">
          <a:xfrm>
            <a:off x="2627784" y="1412776"/>
            <a:ext cx="3816424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2441B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Giunti a soffietto</a:t>
            </a:r>
            <a:endParaRPr kumimoji="0" lang="it-IT" sz="2800" b="1" i="0" u="none" strike="noStrike" kern="0" cap="none" spc="0" normalizeH="0" baseline="-25000" noProof="0" dirty="0">
              <a:ln>
                <a:noFill/>
              </a:ln>
              <a:solidFill>
                <a:srgbClr val="02441B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/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 descr="Piping_00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1772816"/>
            <a:ext cx="6913016" cy="4514945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7" name="Titolo 1"/>
          <p:cNvSpPr txBox="1">
            <a:spLocks/>
          </p:cNvSpPr>
          <p:nvPr/>
        </p:nvSpPr>
        <p:spPr bwMode="auto">
          <a:xfrm>
            <a:off x="2555776" y="908720"/>
            <a:ext cx="3816424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2441B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Giunti a soffietto</a:t>
            </a:r>
            <a:endParaRPr kumimoji="0" lang="it-IT" sz="2800" b="1" i="0" u="none" strike="noStrike" kern="0" cap="none" spc="0" normalizeH="0" baseline="-25000" noProof="0" dirty="0">
              <a:ln>
                <a:noFill/>
              </a:ln>
              <a:solidFill>
                <a:srgbClr val="02441B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z="2800" dirty="0" smtClean="0">
                <a:solidFill>
                  <a:srgbClr val="02441B"/>
                </a:solidFill>
              </a:rPr>
              <a:t>Filtri a cartuccia</a:t>
            </a:r>
            <a:endParaRPr lang="it-IT" sz="2800" dirty="0">
              <a:solidFill>
                <a:srgbClr val="02441B"/>
              </a:solidFill>
            </a:endParaRPr>
          </a:p>
        </p:txBody>
      </p:sp>
      <p:pic>
        <p:nvPicPr>
          <p:cNvPr id="6" name="Picture 7" descr="Filtri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4184" y="1700808"/>
            <a:ext cx="8396288" cy="4465637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99592" y="980728"/>
            <a:ext cx="4894312" cy="710208"/>
          </a:xfrm>
        </p:spPr>
        <p:txBody>
          <a:bodyPr/>
          <a:lstStyle/>
          <a:p>
            <a:r>
              <a:rPr lang="it-IT" sz="2800" dirty="0" smtClean="0">
                <a:solidFill>
                  <a:srgbClr val="02441B"/>
                </a:solidFill>
              </a:rPr>
              <a:t>Vaso di espansione</a:t>
            </a:r>
            <a:endParaRPr lang="it-IT" sz="2800" dirty="0">
              <a:solidFill>
                <a:srgbClr val="02441B"/>
              </a:solidFill>
            </a:endParaRP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539552" y="1772816"/>
            <a:ext cx="4032448" cy="4536504"/>
          </a:xfrm>
        </p:spPr>
        <p:txBody>
          <a:bodyPr>
            <a:normAutofit fontScale="85000" lnSpcReduction="10000"/>
          </a:bodyPr>
          <a:lstStyle/>
          <a:p>
            <a:pPr algn="just"/>
            <a:r>
              <a:rPr lang="it-IT" dirty="0" smtClean="0"/>
              <a:t>Ha la funzione di assorbire le variazioni di volume negli impianti termici ad acqua conseguenti all’aumento di temperatura del fluido che altrimenti dovrebbero essere assorbiti dalle tubazioni e dal resto dell'impianto</a:t>
            </a:r>
          </a:p>
          <a:p>
            <a:pPr algn="just"/>
            <a:r>
              <a:rPr lang="it-IT" dirty="0" smtClean="0"/>
              <a:t>Svolge anche la funzione di contenere le variazioni di pressione del circuito evitando pericolosi sbalzi e colpi d'ariete</a:t>
            </a:r>
          </a:p>
          <a:p>
            <a:endParaRPr lang="it-IT" dirty="0"/>
          </a:p>
        </p:txBody>
      </p:sp>
      <p:pic>
        <p:nvPicPr>
          <p:cNvPr id="6" name="Picture 2" descr="http://media.lavorincasa.it/post/5/4640/data/10053306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1130" y="3717032"/>
            <a:ext cx="3856336" cy="25760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http://www.varem.com/admin/m_sito/img_sito/linea_sollevamento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4136" y="1412776"/>
            <a:ext cx="3093329" cy="2141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z="2800" dirty="0" smtClean="0">
                <a:solidFill>
                  <a:srgbClr val="02441B"/>
                </a:solidFill>
              </a:rPr>
              <a:t>Collettore</a:t>
            </a:r>
            <a:endParaRPr lang="it-IT" sz="2800" dirty="0">
              <a:solidFill>
                <a:srgbClr val="02441B"/>
              </a:solidFill>
            </a:endParaRPr>
          </a:p>
        </p:txBody>
      </p:sp>
      <p:pic>
        <p:nvPicPr>
          <p:cNvPr id="11266" name="Picture 2" descr="http://rugiadapoint.it/sites/default/files/u8/quadro607GD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8121" y="1844824"/>
            <a:ext cx="5105967" cy="4824536"/>
          </a:xfrm>
          <a:prstGeom prst="rect">
            <a:avLst/>
          </a:prstGeom>
          <a:noFill/>
        </p:spPr>
      </p:pic>
      <p:pic>
        <p:nvPicPr>
          <p:cNvPr id="7" name="Picture 4" descr="img039"/>
          <p:cNvPicPr>
            <a:picLocks noChangeAspect="1" noChangeArrowheads="1"/>
          </p:cNvPicPr>
          <p:nvPr/>
        </p:nvPicPr>
        <p:blipFill>
          <a:blip r:embed="rId3" cstate="print"/>
          <a:srcRect l="5485" r="3105"/>
          <a:stretch>
            <a:fillRect/>
          </a:stretch>
        </p:blipFill>
        <p:spPr bwMode="auto">
          <a:xfrm>
            <a:off x="5364088" y="2636912"/>
            <a:ext cx="3600400" cy="2264991"/>
          </a:xfrm>
          <a:prstGeom prst="rect">
            <a:avLst/>
          </a:prstGeom>
          <a:noFill/>
          <a:ln w="9525" algn="ctr">
            <a:solidFill>
              <a:schemeClr val="bg1"/>
            </a:solidFill>
            <a:miter lim="800000"/>
            <a:headEnd/>
            <a:tailEnd/>
          </a:ln>
        </p:spPr>
      </p:pic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1"/>
          <p:cNvSpPr txBox="1">
            <a:spLocks/>
          </p:cNvSpPr>
          <p:nvPr/>
        </p:nvSpPr>
        <p:spPr bwMode="auto">
          <a:xfrm>
            <a:off x="2555776" y="908720"/>
            <a:ext cx="3816424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2441B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Valvole</a:t>
            </a:r>
            <a:endParaRPr kumimoji="0" lang="it-IT" sz="2800" b="1" i="0" u="none" strike="noStrike" kern="0" cap="none" spc="0" normalizeH="0" baseline="-25000" noProof="0" dirty="0">
              <a:ln>
                <a:noFill/>
              </a:ln>
              <a:solidFill>
                <a:srgbClr val="02441B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5" name="Segnaposto contenuto 2"/>
          <p:cNvSpPr txBox="1">
            <a:spLocks/>
          </p:cNvSpPr>
          <p:nvPr/>
        </p:nvSpPr>
        <p:spPr bwMode="auto">
          <a:xfrm>
            <a:off x="827584" y="2060848"/>
            <a:ext cx="5112568" cy="576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t" anchorCtr="0" compatLnSpc="1">
            <a:prstTxWarp prst="textNoShape">
              <a:avLst/>
            </a:prstTxWarp>
          </a:bodyPr>
          <a:lstStyle/>
          <a:p>
            <a:pPr lvl="0" eaLnBrk="0" hangingPunct="0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it-IT" sz="2400" kern="0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it-IT" sz="2800" kern="0" dirty="0" smtClean="0">
                <a:solidFill>
                  <a:schemeClr val="tx1"/>
                </a:solidFill>
                <a:latin typeface="+mn-lt"/>
              </a:rPr>
              <a:t>Esempio: impianto idrico</a:t>
            </a:r>
          </a:p>
          <a:p>
            <a:pPr lvl="0" eaLnBrk="0" hangingPunct="0">
              <a:spcBef>
                <a:spcPct val="20000"/>
              </a:spcBef>
              <a:buFont typeface="Arial" pitchFamily="34" charset="0"/>
              <a:buChar char="•"/>
              <a:defRPr/>
            </a:pPr>
            <a:endParaRPr lang="it-IT" sz="2400" kern="0" dirty="0" smtClean="0">
              <a:solidFill>
                <a:schemeClr val="tx1"/>
              </a:solidFill>
              <a:latin typeface="+mn-lt"/>
            </a:endParaRPr>
          </a:p>
        </p:txBody>
      </p:sp>
      <p:pic>
        <p:nvPicPr>
          <p:cNvPr id="2" name="Immagin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3068960"/>
            <a:ext cx="7571846" cy="2520280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Piping_010"/>
          <p:cNvPicPr>
            <a:picLocks noChangeAspect="1" noChangeArrowheads="1"/>
          </p:cNvPicPr>
          <p:nvPr/>
        </p:nvPicPr>
        <p:blipFill>
          <a:blip r:embed="rId2" cstate="print"/>
          <a:srcRect l="3223" t="3775" r="5836" b="2507"/>
          <a:stretch>
            <a:fillRect/>
          </a:stretch>
        </p:blipFill>
        <p:spPr bwMode="auto">
          <a:xfrm>
            <a:off x="323528" y="764753"/>
            <a:ext cx="4194175" cy="561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3" descr="Piping_011"/>
          <p:cNvPicPr>
            <a:picLocks noChangeAspect="1" noChangeArrowheads="1"/>
          </p:cNvPicPr>
          <p:nvPr/>
        </p:nvPicPr>
        <p:blipFill>
          <a:blip r:embed="rId3" cstate="print"/>
          <a:srcRect l="8192" t="2585" r="1402" b="3380"/>
          <a:stretch>
            <a:fillRect/>
          </a:stretch>
        </p:blipFill>
        <p:spPr bwMode="auto">
          <a:xfrm>
            <a:off x="4664397" y="764753"/>
            <a:ext cx="4156075" cy="561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869986063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1"/>
          <p:cNvSpPr txBox="1">
            <a:spLocks/>
          </p:cNvSpPr>
          <p:nvPr/>
        </p:nvSpPr>
        <p:spPr bwMode="auto">
          <a:xfrm>
            <a:off x="467544" y="1052736"/>
            <a:ext cx="8280920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2441B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Valvole a saracinesca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2441B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(ad otturatore, o di intercettazione)</a:t>
            </a:r>
            <a:endParaRPr kumimoji="0" lang="it-IT" sz="2800" b="1" i="0" u="none" strike="noStrike" kern="0" cap="none" spc="0" normalizeH="0" baseline="-25000" noProof="0" dirty="0">
              <a:ln>
                <a:noFill/>
              </a:ln>
              <a:solidFill>
                <a:srgbClr val="02441B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5" name="Segnaposto contenuto 2"/>
          <p:cNvSpPr txBox="1">
            <a:spLocks/>
          </p:cNvSpPr>
          <p:nvPr/>
        </p:nvSpPr>
        <p:spPr bwMode="auto">
          <a:xfrm>
            <a:off x="467544" y="3140968"/>
            <a:ext cx="8280920" cy="32403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t" anchorCtr="0" compatLnSpc="1">
            <a:prstTxWarp prst="textNoShape">
              <a:avLst/>
            </a:prstTxWarp>
          </a:bodyPr>
          <a:lstStyle/>
          <a:p>
            <a:pPr lvl="0" eaLnBrk="0" hangingPunct="0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it-IT" sz="2400" kern="0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it-IT" sz="2800" kern="0" dirty="0" smtClean="0">
                <a:solidFill>
                  <a:schemeClr val="tx1"/>
                </a:solidFill>
                <a:latin typeface="+mn-lt"/>
              </a:rPr>
              <a:t>Regolazione ON/OFF       tutto aperto/chiuso</a:t>
            </a:r>
          </a:p>
          <a:p>
            <a:pPr lvl="0" eaLnBrk="0" hangingPunct="0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it-IT" sz="2800" kern="0" dirty="0" smtClean="0">
                <a:solidFill>
                  <a:schemeClr val="tx1"/>
                </a:solidFill>
                <a:latin typeface="+mn-lt"/>
              </a:rPr>
              <a:t> Consente di isolare tratti di impianto</a:t>
            </a:r>
          </a:p>
          <a:p>
            <a:pPr lvl="0" eaLnBrk="0" hangingPunct="0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it-IT" sz="2800" kern="0" dirty="0" smtClean="0">
                <a:solidFill>
                  <a:schemeClr val="tx1"/>
                </a:solidFill>
                <a:latin typeface="+mn-lt"/>
              </a:rPr>
              <a:t> Da mettere prima e dopo il gruppo di pompaggio</a:t>
            </a:r>
          </a:p>
          <a:p>
            <a:pPr lvl="0" eaLnBrk="0" hangingPunct="0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it-IT" sz="2800" kern="0" dirty="0" smtClean="0">
                <a:solidFill>
                  <a:schemeClr val="tx1"/>
                </a:solidFill>
                <a:latin typeface="+mn-lt"/>
              </a:rPr>
              <a:t>Da mettere ovunque si vogliano poter isolare dei tratti di impianto</a:t>
            </a:r>
          </a:p>
          <a:p>
            <a:pPr lvl="0" eaLnBrk="0" hangingPunct="0">
              <a:spcBef>
                <a:spcPct val="20000"/>
              </a:spcBef>
              <a:buFont typeface="Arial" pitchFamily="34" charset="0"/>
              <a:buChar char="•"/>
              <a:defRPr/>
            </a:pPr>
            <a:endParaRPr lang="it-IT" sz="2400" kern="0" dirty="0" smtClean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6" name="Freccia a destra rientrata 5"/>
          <p:cNvSpPr/>
          <p:nvPr/>
        </p:nvSpPr>
        <p:spPr bwMode="auto">
          <a:xfrm>
            <a:off x="4211960" y="3356992"/>
            <a:ext cx="432048" cy="72008"/>
          </a:xfrm>
          <a:prstGeom prst="notchedRightArrow">
            <a:avLst/>
          </a:prstGeom>
          <a:noFill/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2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36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Verdana" pitchFamily="34" charset="0"/>
            </a:endParaRPr>
          </a:p>
        </p:txBody>
      </p:sp>
    </p:spTree>
  </p:cSld>
  <p:clrMapOvr>
    <a:masterClrMapping/>
  </p:clrMapOvr>
  <p:transition/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6" name="Picture 4" descr="http://img.directindustry.it/images_di/photo-g/valvola-saracinesca-ghisa-acciaio-122113-647244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10622" y="1196752"/>
            <a:ext cx="2609850" cy="4991101"/>
          </a:xfrm>
          <a:prstGeom prst="rect">
            <a:avLst/>
          </a:prstGeom>
          <a:noFill/>
        </p:spPr>
      </p:pic>
      <p:pic>
        <p:nvPicPr>
          <p:cNvPr id="79878" name="Picture 6" descr="http://www.valvotubi.it/media/immagini/74_fig42.png"/>
          <p:cNvPicPr>
            <a:picLocks noChangeAspect="1" noChangeArrowheads="1"/>
          </p:cNvPicPr>
          <p:nvPr/>
        </p:nvPicPr>
        <p:blipFill>
          <a:blip r:embed="rId4" cstate="print"/>
          <a:srcRect l="24614" r="27917"/>
          <a:stretch>
            <a:fillRect/>
          </a:stretch>
        </p:blipFill>
        <p:spPr bwMode="auto">
          <a:xfrm>
            <a:off x="3419872" y="2420888"/>
            <a:ext cx="2592288" cy="4102100"/>
          </a:xfrm>
          <a:prstGeom prst="rect">
            <a:avLst/>
          </a:prstGeom>
          <a:noFill/>
        </p:spPr>
      </p:pic>
      <p:graphicFrame>
        <p:nvGraphicFramePr>
          <p:cNvPr id="84994" name="Object 8"/>
          <p:cNvGraphicFramePr>
            <a:graphicFrameLocks noChangeAspect="1"/>
          </p:cNvGraphicFramePr>
          <p:nvPr/>
        </p:nvGraphicFramePr>
        <p:xfrm>
          <a:off x="755576" y="3284984"/>
          <a:ext cx="2376488" cy="16494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77921" name="Drawing" r:id="rId5" imgW="7400925" imgH="5153025" progId="">
                  <p:embed/>
                </p:oleObj>
              </mc:Choice>
              <mc:Fallback>
                <p:oleObj name="Drawing" r:id="rId5" imgW="7400925" imgH="5153025" progId="">
                  <p:embed/>
                  <p:pic>
                    <p:nvPicPr>
                      <p:cNvPr id="0" name="Picture 3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55576" y="3284984"/>
                        <a:ext cx="2376488" cy="1649412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 w="25400">
                        <a:solidFill>
                          <a:srgbClr val="0000FF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Titolo 1"/>
          <p:cNvSpPr txBox="1">
            <a:spLocks/>
          </p:cNvSpPr>
          <p:nvPr/>
        </p:nvSpPr>
        <p:spPr bwMode="auto">
          <a:xfrm>
            <a:off x="467544" y="1052736"/>
            <a:ext cx="6192688" cy="11521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2600" b="1" i="0" u="none" strike="noStrike" kern="0" cap="none" spc="0" normalizeH="0" baseline="0" noProof="0" dirty="0" smtClean="0">
                <a:ln>
                  <a:noFill/>
                </a:ln>
                <a:solidFill>
                  <a:srgbClr val="02441B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Valvole a saracinesca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2600" b="1" i="0" u="none" strike="noStrike" kern="0" cap="none" spc="0" normalizeH="0" baseline="0" noProof="0" dirty="0" smtClean="0">
                <a:ln>
                  <a:noFill/>
                </a:ln>
                <a:solidFill>
                  <a:srgbClr val="02441B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(ad otturatore, o di intercettazione)</a:t>
            </a:r>
            <a:endParaRPr kumimoji="0" lang="it-IT" sz="2600" b="1" i="0" u="none" strike="noStrike" kern="0" cap="none" spc="0" normalizeH="0" baseline="-25000" noProof="0" dirty="0">
              <a:ln>
                <a:noFill/>
              </a:ln>
              <a:solidFill>
                <a:srgbClr val="02441B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428768698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egnaposto contenuto 2"/>
          <p:cNvSpPr txBox="1">
            <a:spLocks/>
          </p:cNvSpPr>
          <p:nvPr/>
        </p:nvSpPr>
        <p:spPr bwMode="auto">
          <a:xfrm>
            <a:off x="755576" y="2420888"/>
            <a:ext cx="8064896" cy="360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t" anchorCtr="0" compatLnSpc="1">
            <a:prstTxWarp prst="textNoShape">
              <a:avLst/>
            </a:prstTxWarp>
          </a:bodyPr>
          <a:lstStyle/>
          <a:p>
            <a:pPr lvl="0" eaLnBrk="0" hangingPunct="0">
              <a:spcBef>
                <a:spcPct val="20000"/>
              </a:spcBef>
              <a:defRPr/>
            </a:pPr>
            <a:r>
              <a:rPr lang="it-IT" sz="2400" kern="0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it-IT" sz="2800" kern="0" dirty="0" smtClean="0">
                <a:solidFill>
                  <a:schemeClr val="tx1"/>
                </a:solidFill>
                <a:latin typeface="+mn-lt"/>
              </a:rPr>
              <a:t>Non impiegabili per regolazioni parziali in quanto:</a:t>
            </a:r>
          </a:p>
          <a:p>
            <a:pPr lvl="0" eaLnBrk="0" hangingPunct="0">
              <a:spcBef>
                <a:spcPct val="20000"/>
              </a:spcBef>
              <a:defRPr/>
            </a:pPr>
            <a:endParaRPr lang="it-IT" sz="2800" kern="0" dirty="0" smtClean="0">
              <a:solidFill>
                <a:schemeClr val="tx1"/>
              </a:solidFill>
              <a:latin typeface="+mn-lt"/>
            </a:endParaRPr>
          </a:p>
          <a:p>
            <a:pPr lvl="0" algn="just" eaLnBrk="0" hangingPunct="0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it-IT" sz="2800" kern="0" dirty="0" smtClean="0">
                <a:solidFill>
                  <a:schemeClr val="tx1"/>
                </a:solidFill>
                <a:latin typeface="+mn-lt"/>
              </a:rPr>
              <a:t> possibile innesco di vibrazioni con otturatore a una certa altezza</a:t>
            </a:r>
          </a:p>
          <a:p>
            <a:pPr lvl="0" algn="just" eaLnBrk="0" hangingPunct="0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it-IT" sz="2800" kern="0" dirty="0" smtClean="0">
                <a:solidFill>
                  <a:schemeClr val="tx1"/>
                </a:solidFill>
                <a:latin typeface="+mn-lt"/>
              </a:rPr>
              <a:t> il deposito di particelle di sporco potrebbe bloccare l’otturatore</a:t>
            </a:r>
          </a:p>
          <a:p>
            <a:pPr lvl="0" eaLnBrk="0" hangingPunct="0">
              <a:spcBef>
                <a:spcPct val="20000"/>
              </a:spcBef>
              <a:buFont typeface="Arial" pitchFamily="34" charset="0"/>
              <a:buChar char="•"/>
              <a:defRPr/>
            </a:pPr>
            <a:endParaRPr lang="it-IT" sz="2800" kern="0" dirty="0" smtClean="0">
              <a:solidFill>
                <a:schemeClr val="tx1"/>
              </a:solidFill>
              <a:latin typeface="+mn-lt"/>
            </a:endParaRPr>
          </a:p>
          <a:p>
            <a:pPr lvl="0" eaLnBrk="0" hangingPunct="0">
              <a:spcBef>
                <a:spcPct val="20000"/>
              </a:spcBef>
              <a:buFont typeface="Arial" pitchFamily="34" charset="0"/>
              <a:buChar char="•"/>
              <a:defRPr/>
            </a:pPr>
            <a:endParaRPr lang="it-IT" sz="2400" kern="0" dirty="0" smtClean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6" name="Titolo 1"/>
          <p:cNvSpPr txBox="1">
            <a:spLocks/>
          </p:cNvSpPr>
          <p:nvPr/>
        </p:nvSpPr>
        <p:spPr bwMode="auto">
          <a:xfrm>
            <a:off x="395536" y="1052736"/>
            <a:ext cx="8280920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2441B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Valvole a saracinesca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2441B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(ad otturatore, o di intercettazione)</a:t>
            </a:r>
            <a:endParaRPr kumimoji="0" lang="it-IT" sz="2800" b="1" i="0" u="none" strike="noStrike" kern="0" cap="none" spc="0" normalizeH="0" baseline="-25000" noProof="0" dirty="0">
              <a:ln>
                <a:noFill/>
              </a:ln>
              <a:solidFill>
                <a:srgbClr val="02441B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/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14" descr="gvpc_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3190613"/>
            <a:ext cx="3672408" cy="30075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0900" name="Picture 4" descr="http://img.directindustry.it/images_di/photo-m2/valvola-globo-soffietto-flange-13874-7550141.jpg"/>
          <p:cNvPicPr>
            <a:picLocks noChangeAspect="1" noChangeArrowheads="1"/>
          </p:cNvPicPr>
          <p:nvPr/>
        </p:nvPicPr>
        <p:blipFill>
          <a:blip r:embed="rId4" cstate="print"/>
          <a:srcRect r="6349"/>
          <a:stretch>
            <a:fillRect/>
          </a:stretch>
        </p:blipFill>
        <p:spPr bwMode="auto">
          <a:xfrm>
            <a:off x="5111488" y="2276872"/>
            <a:ext cx="3843856" cy="4104456"/>
          </a:xfrm>
          <a:prstGeom prst="rect">
            <a:avLst/>
          </a:prstGeom>
          <a:noFill/>
        </p:spPr>
      </p:pic>
      <p:pic>
        <p:nvPicPr>
          <p:cNvPr id="80902" name="Picture 6" descr="http://obchod.pumpa.cz/images/sklady/ksb_ventil3_i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95936" y="1844824"/>
            <a:ext cx="2146548" cy="2146548"/>
          </a:xfrm>
          <a:prstGeom prst="rect">
            <a:avLst/>
          </a:prstGeom>
          <a:noFill/>
        </p:spPr>
      </p:pic>
      <p:graphicFrame>
        <p:nvGraphicFramePr>
          <p:cNvPr id="86018" name="Object 8"/>
          <p:cNvGraphicFramePr>
            <a:graphicFrameLocks noChangeAspect="1"/>
          </p:cNvGraphicFramePr>
          <p:nvPr/>
        </p:nvGraphicFramePr>
        <p:xfrm>
          <a:off x="755576" y="1916832"/>
          <a:ext cx="1267080" cy="87957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88161" name="Drawing" r:id="rId6" imgW="7400925" imgH="5153025" progId="">
                  <p:embed/>
                </p:oleObj>
              </mc:Choice>
              <mc:Fallback>
                <p:oleObj name="Drawing" r:id="rId6" imgW="7400925" imgH="5153025" progId="">
                  <p:embed/>
                  <p:pic>
                    <p:nvPicPr>
                      <p:cNvPr id="0" name="Picture 3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55576" y="1916832"/>
                        <a:ext cx="1267080" cy="879579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 w="25400">
                        <a:solidFill>
                          <a:srgbClr val="0000FF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Titolo 1"/>
          <p:cNvSpPr txBox="1">
            <a:spLocks/>
          </p:cNvSpPr>
          <p:nvPr/>
        </p:nvSpPr>
        <p:spPr bwMode="auto">
          <a:xfrm>
            <a:off x="395536" y="908720"/>
            <a:ext cx="7272808" cy="7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2441B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Valvole di regolazione della portata: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2441B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Valvole a globo</a:t>
            </a:r>
            <a:endParaRPr kumimoji="0" lang="it-IT" sz="2800" b="1" i="0" u="none" strike="noStrike" kern="0" cap="none" spc="0" normalizeH="0" baseline="-25000" noProof="0" dirty="0">
              <a:ln>
                <a:noFill/>
              </a:ln>
              <a:solidFill>
                <a:srgbClr val="02441B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55573005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olo 1"/>
          <p:cNvSpPr txBox="1">
            <a:spLocks/>
          </p:cNvSpPr>
          <p:nvPr/>
        </p:nvSpPr>
        <p:spPr bwMode="auto">
          <a:xfrm>
            <a:off x="755576" y="1052736"/>
            <a:ext cx="7776864" cy="7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2441B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Valvole di regolazione della portata: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2441B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Valvole a globo</a:t>
            </a:r>
            <a:endParaRPr kumimoji="0" lang="it-IT" sz="2800" b="1" i="0" u="none" strike="noStrike" kern="0" cap="none" spc="0" normalizeH="0" baseline="-25000" noProof="0" dirty="0">
              <a:ln>
                <a:noFill/>
              </a:ln>
              <a:solidFill>
                <a:srgbClr val="02441B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" name="Segnaposto contenuto 2"/>
          <p:cNvSpPr txBox="1">
            <a:spLocks/>
          </p:cNvSpPr>
          <p:nvPr/>
        </p:nvSpPr>
        <p:spPr bwMode="auto">
          <a:xfrm>
            <a:off x="467544" y="2276872"/>
            <a:ext cx="8352928" cy="4248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t" anchorCtr="0" compatLnSpc="1">
            <a:prstTxWarp prst="textNoShape">
              <a:avLst/>
            </a:prstTxWarp>
          </a:bodyPr>
          <a:lstStyle/>
          <a:p>
            <a:pPr lvl="0" algn="just" eaLnBrk="0" hangingPunct="0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it-IT" sz="2400" kern="0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it-IT" sz="2800" kern="0" dirty="0" smtClean="0">
                <a:solidFill>
                  <a:schemeClr val="tx1"/>
                </a:solidFill>
                <a:latin typeface="+mn-lt"/>
              </a:rPr>
              <a:t>Non esiste un otturatore, ma un globo</a:t>
            </a:r>
          </a:p>
          <a:p>
            <a:pPr lvl="0" algn="just" eaLnBrk="0" hangingPunct="0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it-IT" sz="2800" kern="0" dirty="0" smtClean="0">
                <a:solidFill>
                  <a:schemeClr val="tx1"/>
                </a:solidFill>
                <a:latin typeface="+mn-lt"/>
              </a:rPr>
              <a:t> Il globo </a:t>
            </a:r>
            <a:r>
              <a:rPr lang="it-IT" sz="2800" kern="0" dirty="0" err="1" smtClean="0">
                <a:solidFill>
                  <a:schemeClr val="tx1"/>
                </a:solidFill>
                <a:latin typeface="+mn-lt"/>
              </a:rPr>
              <a:t>puo’</a:t>
            </a:r>
            <a:r>
              <a:rPr lang="it-IT" sz="2800" kern="0" dirty="0" smtClean="0">
                <a:solidFill>
                  <a:schemeClr val="tx1"/>
                </a:solidFill>
                <a:latin typeface="+mn-lt"/>
              </a:rPr>
              <a:t> avere diverse forme (sezione </a:t>
            </a:r>
            <a:r>
              <a:rPr lang="it-IT" sz="2800" kern="0" dirty="0" err="1" smtClean="0">
                <a:solidFill>
                  <a:schemeClr val="tx1"/>
                </a:solidFill>
                <a:latin typeface="+mn-lt"/>
              </a:rPr>
              <a:t>ellitica</a:t>
            </a:r>
            <a:r>
              <a:rPr lang="it-IT" sz="2800" kern="0" dirty="0" smtClean="0">
                <a:solidFill>
                  <a:schemeClr val="tx1"/>
                </a:solidFill>
                <a:latin typeface="+mn-lt"/>
              </a:rPr>
              <a:t>, a sfera, tronco-conica, </a:t>
            </a:r>
            <a:r>
              <a:rPr lang="it-IT" sz="2800" kern="0" dirty="0" err="1" smtClean="0">
                <a:solidFill>
                  <a:schemeClr val="tx1"/>
                </a:solidFill>
                <a:latin typeface="+mn-lt"/>
              </a:rPr>
              <a:t>etc</a:t>
            </a:r>
            <a:r>
              <a:rPr lang="it-IT" sz="2800" kern="0" dirty="0" smtClean="0">
                <a:solidFill>
                  <a:schemeClr val="tx1"/>
                </a:solidFill>
                <a:latin typeface="+mn-lt"/>
              </a:rPr>
              <a:t>..)</a:t>
            </a:r>
          </a:p>
          <a:p>
            <a:pPr lvl="0" algn="just" eaLnBrk="0" hangingPunct="0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it-IT" sz="2800" kern="0" dirty="0" smtClean="0">
                <a:solidFill>
                  <a:schemeClr val="tx1"/>
                </a:solidFill>
                <a:latin typeface="+mn-lt"/>
              </a:rPr>
              <a:t> Valvola adatta al funzionamento con aperture parziali</a:t>
            </a:r>
          </a:p>
          <a:p>
            <a:pPr lvl="0" algn="just" eaLnBrk="0" hangingPunct="0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it-IT" sz="2800" kern="0" dirty="0" smtClean="0">
                <a:solidFill>
                  <a:schemeClr val="tx1"/>
                </a:solidFill>
                <a:latin typeface="+mn-lt"/>
              </a:rPr>
              <a:t> Consente una regolazione continua</a:t>
            </a:r>
          </a:p>
          <a:p>
            <a:pPr lvl="0" algn="just" eaLnBrk="0" hangingPunct="0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it-IT" sz="2800" kern="0" dirty="0" smtClean="0">
                <a:solidFill>
                  <a:schemeClr val="tx1"/>
                </a:solidFill>
                <a:latin typeface="+mn-lt"/>
              </a:rPr>
              <a:t> Da mettere in prossimità di ogni utenza per consentire una chiusura manuale</a:t>
            </a:r>
          </a:p>
          <a:p>
            <a:pPr lvl="0" eaLnBrk="0" hangingPunct="0">
              <a:spcBef>
                <a:spcPct val="20000"/>
              </a:spcBef>
              <a:defRPr/>
            </a:pPr>
            <a:endParaRPr lang="it-IT" sz="2800" kern="0" dirty="0" smtClean="0">
              <a:solidFill>
                <a:schemeClr val="tx1"/>
              </a:solidFill>
              <a:latin typeface="+mn-lt"/>
            </a:endParaRPr>
          </a:p>
          <a:p>
            <a:pPr lvl="0" eaLnBrk="0" hangingPunct="0">
              <a:spcBef>
                <a:spcPct val="20000"/>
              </a:spcBef>
              <a:buFont typeface="Arial" pitchFamily="34" charset="0"/>
              <a:buChar char="•"/>
              <a:defRPr/>
            </a:pPr>
            <a:endParaRPr lang="it-IT" sz="2400" kern="0" dirty="0" smtClean="0">
              <a:solidFill>
                <a:schemeClr val="tx1"/>
              </a:solidFill>
              <a:latin typeface="+mn-lt"/>
            </a:endParaRPr>
          </a:p>
        </p:txBody>
      </p:sp>
    </p:spTree>
  </p:cSld>
  <p:clrMapOvr>
    <a:masterClrMapping/>
  </p:clrMapOvr>
  <p:transition/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olo 1"/>
          <p:cNvSpPr txBox="1">
            <a:spLocks/>
          </p:cNvSpPr>
          <p:nvPr/>
        </p:nvSpPr>
        <p:spPr bwMode="auto">
          <a:xfrm>
            <a:off x="395536" y="980728"/>
            <a:ext cx="4680520" cy="18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2441B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Valvole di regolazione della portata: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2441B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Valvole a rubinetto maschio</a:t>
            </a:r>
            <a:endParaRPr kumimoji="0" lang="it-IT" sz="2800" b="1" i="0" u="none" strike="noStrike" kern="0" cap="none" spc="0" normalizeH="0" baseline="-25000" noProof="0" dirty="0">
              <a:ln>
                <a:noFill/>
              </a:ln>
              <a:solidFill>
                <a:srgbClr val="02441B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4" name="Picture 8" descr="Piping007"/>
          <p:cNvPicPr>
            <a:picLocks noChangeAspect="1" noChangeArrowheads="1"/>
          </p:cNvPicPr>
          <p:nvPr/>
        </p:nvPicPr>
        <p:blipFill>
          <a:blip r:embed="rId3" cstate="print"/>
          <a:srcRect l="3955" r="51637"/>
          <a:stretch>
            <a:fillRect/>
          </a:stretch>
        </p:blipFill>
        <p:spPr bwMode="auto">
          <a:xfrm>
            <a:off x="2843808" y="3424637"/>
            <a:ext cx="2520280" cy="2814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 descr="http://www.landini-srl.it/images/rubinetto-a-maschio-a-due-vie-flangiato-in-bronz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4048" y="836712"/>
            <a:ext cx="3957765" cy="3365447"/>
          </a:xfrm>
          <a:prstGeom prst="rect">
            <a:avLst/>
          </a:prstGeom>
          <a:noFill/>
        </p:spPr>
      </p:pic>
      <p:pic>
        <p:nvPicPr>
          <p:cNvPr id="10" name="Picture 7" descr="Piping007"/>
          <p:cNvPicPr>
            <a:picLocks noChangeAspect="1" noChangeArrowheads="1"/>
          </p:cNvPicPr>
          <p:nvPr/>
        </p:nvPicPr>
        <p:blipFill>
          <a:blip r:embed="rId3" cstate="print"/>
          <a:srcRect l="54475" t="13353" r="19106" b="23404"/>
          <a:stretch>
            <a:fillRect/>
          </a:stretch>
        </p:blipFill>
        <p:spPr bwMode="auto">
          <a:xfrm>
            <a:off x="395536" y="3406336"/>
            <a:ext cx="2448272" cy="29081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3" name="Object 5"/>
          <p:cNvGraphicFramePr>
            <a:graphicFrameLocks noChangeAspect="1"/>
          </p:cNvGraphicFramePr>
          <p:nvPr/>
        </p:nvGraphicFramePr>
        <p:xfrm>
          <a:off x="6129338" y="4422775"/>
          <a:ext cx="2592387" cy="1812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89185" name="Drawing" r:id="rId5" imgW="7400925" imgH="5191125" progId="">
                  <p:embed/>
                </p:oleObj>
              </mc:Choice>
              <mc:Fallback>
                <p:oleObj name="Drawing" r:id="rId5" imgW="7400925" imgH="5191125" progId="">
                  <p:embed/>
                  <p:pic>
                    <p:nvPicPr>
                      <p:cNvPr id="0" name="Picture 3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29338" y="4422775"/>
                        <a:ext cx="2592387" cy="1812925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 w="25400">
                        <a:solidFill>
                          <a:srgbClr val="0000FF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egnaposto contenuto 2"/>
          <p:cNvSpPr txBox="1">
            <a:spLocks/>
          </p:cNvSpPr>
          <p:nvPr/>
        </p:nvSpPr>
        <p:spPr bwMode="auto">
          <a:xfrm>
            <a:off x="755576" y="2636912"/>
            <a:ext cx="7920880" cy="360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t" anchorCtr="0" compatLnSpc="1">
            <a:prstTxWarp prst="textNoShape">
              <a:avLst/>
            </a:prstTxWarp>
          </a:bodyPr>
          <a:lstStyle/>
          <a:p>
            <a:pPr lvl="0" eaLnBrk="0" hangingPunct="0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it-IT" sz="2400" kern="0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it-IT" sz="2800" kern="0" dirty="0" smtClean="0">
                <a:solidFill>
                  <a:schemeClr val="tx1"/>
                </a:solidFill>
                <a:latin typeface="+mn-lt"/>
              </a:rPr>
              <a:t>Sono adatte a regolazioni fatte una volta ogni tanto (all’avviamento) e poi lasciate inalterate</a:t>
            </a:r>
          </a:p>
          <a:p>
            <a:pPr lvl="0" eaLnBrk="0" hangingPunct="0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it-IT" sz="2800" kern="0" dirty="0" smtClean="0">
                <a:solidFill>
                  <a:schemeClr val="tx1"/>
                </a:solidFill>
                <a:latin typeface="+mn-lt"/>
              </a:rPr>
              <a:t> Servono a bilanciare le varie diramazioni</a:t>
            </a:r>
          </a:p>
          <a:p>
            <a:pPr lvl="0" eaLnBrk="0" hangingPunct="0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it-IT" sz="2800" kern="0" dirty="0" smtClean="0">
                <a:solidFill>
                  <a:schemeClr val="tx1"/>
                </a:solidFill>
                <a:latin typeface="+mn-lt"/>
              </a:rPr>
              <a:t> Sono presenti negli impianti di riscaldamento</a:t>
            </a:r>
          </a:p>
          <a:p>
            <a:pPr lvl="0" eaLnBrk="0" hangingPunct="0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it-IT" sz="2800" kern="0" dirty="0" smtClean="0">
                <a:solidFill>
                  <a:schemeClr val="tx1"/>
                </a:solidFill>
                <a:latin typeface="+mn-lt"/>
              </a:rPr>
              <a:t> Funzionano grazie alla rotazione di una struttura tronco-conica inserita in un apposito alloggiamento, forata in una direzione</a:t>
            </a:r>
            <a:endParaRPr lang="it-IT" sz="2400" kern="0" dirty="0" smtClean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6" name="Titolo 1"/>
          <p:cNvSpPr txBox="1">
            <a:spLocks/>
          </p:cNvSpPr>
          <p:nvPr/>
        </p:nvSpPr>
        <p:spPr bwMode="auto">
          <a:xfrm>
            <a:off x="755576" y="1052736"/>
            <a:ext cx="7776864" cy="7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2441B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Valvole di regolazione della portata: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2441B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Valvole a rubinetto maschio</a:t>
            </a:r>
            <a:endParaRPr kumimoji="0" lang="it-IT" sz="2800" b="1" i="0" u="none" strike="noStrike" kern="0" cap="none" spc="0" normalizeH="0" baseline="-25000" noProof="0" dirty="0">
              <a:ln>
                <a:noFill/>
              </a:ln>
              <a:solidFill>
                <a:srgbClr val="02441B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/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egnaposto contenuto 2"/>
          <p:cNvSpPr txBox="1">
            <a:spLocks/>
          </p:cNvSpPr>
          <p:nvPr/>
        </p:nvSpPr>
        <p:spPr bwMode="auto">
          <a:xfrm>
            <a:off x="611560" y="2564904"/>
            <a:ext cx="8136904" cy="36724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t" anchorCtr="0" compatLnSpc="1">
            <a:prstTxWarp prst="textNoShape">
              <a:avLst/>
            </a:prstTxWarp>
          </a:bodyPr>
          <a:lstStyle/>
          <a:p>
            <a:pPr lvl="0" eaLnBrk="0" hangingPunct="0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it-IT" sz="2400" kern="0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it-IT" sz="2800" kern="0" dirty="0" smtClean="0">
                <a:solidFill>
                  <a:schemeClr val="tx1"/>
                </a:solidFill>
                <a:latin typeface="+mn-lt"/>
              </a:rPr>
              <a:t>Principio analogo alle precedenti, ma con una sfera forata in un asse al posto della struttura tronco-conica</a:t>
            </a:r>
          </a:p>
          <a:p>
            <a:pPr lvl="0" eaLnBrk="0" hangingPunct="0">
              <a:spcBef>
                <a:spcPct val="20000"/>
              </a:spcBef>
              <a:buFont typeface="Arial" pitchFamily="34" charset="0"/>
              <a:buChar char="•"/>
              <a:defRPr/>
            </a:pPr>
            <a:endParaRPr lang="it-IT" sz="2800" kern="0" dirty="0" smtClean="0">
              <a:solidFill>
                <a:schemeClr val="tx1"/>
              </a:solidFill>
              <a:latin typeface="+mn-lt"/>
            </a:endParaRPr>
          </a:p>
          <a:p>
            <a:pPr lvl="0" eaLnBrk="0" hangingPunct="0">
              <a:spcBef>
                <a:spcPct val="20000"/>
              </a:spcBef>
              <a:buFont typeface="Arial" pitchFamily="34" charset="0"/>
              <a:buChar char="•"/>
              <a:defRPr/>
            </a:pPr>
            <a:endParaRPr lang="it-IT" sz="2400" kern="0" dirty="0" smtClean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6" name="Titolo 1"/>
          <p:cNvSpPr txBox="1">
            <a:spLocks/>
          </p:cNvSpPr>
          <p:nvPr/>
        </p:nvSpPr>
        <p:spPr bwMode="auto">
          <a:xfrm>
            <a:off x="755576" y="1052736"/>
            <a:ext cx="7776864" cy="7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2441B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Valvole di regolazione della portata: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2441B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Valvole a sfera</a:t>
            </a:r>
            <a:endParaRPr kumimoji="0" lang="it-IT" sz="2800" b="1" i="0" u="none" strike="noStrike" kern="0" cap="none" spc="0" normalizeH="0" baseline="-25000" noProof="0" dirty="0">
              <a:ln>
                <a:noFill/>
              </a:ln>
              <a:solidFill>
                <a:srgbClr val="02441B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/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illust_Valv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20072" y="1242168"/>
            <a:ext cx="3620783" cy="50969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62" name="Picture 2" descr="http://www.vpmmilano.com/gallery/valvole-a-sfera-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2" y="3818962"/>
            <a:ext cx="3096344" cy="2490357"/>
          </a:xfrm>
          <a:prstGeom prst="rect">
            <a:avLst/>
          </a:prstGeom>
          <a:noFill/>
        </p:spPr>
      </p:pic>
      <p:graphicFrame>
        <p:nvGraphicFramePr>
          <p:cNvPr id="87042" name="Object 8"/>
          <p:cNvGraphicFramePr>
            <a:graphicFrameLocks noChangeAspect="1"/>
          </p:cNvGraphicFramePr>
          <p:nvPr/>
        </p:nvGraphicFramePr>
        <p:xfrm>
          <a:off x="683568" y="2276872"/>
          <a:ext cx="1762576" cy="122354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79969" name="Drawing" r:id="rId5" imgW="7400925" imgH="5153025" progId="">
                  <p:embed/>
                </p:oleObj>
              </mc:Choice>
              <mc:Fallback>
                <p:oleObj name="Drawing" r:id="rId5" imgW="7400925" imgH="5153025" progId="">
                  <p:embed/>
                  <p:pic>
                    <p:nvPicPr>
                      <p:cNvPr id="0" name="Picture 3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3568" y="2276872"/>
                        <a:ext cx="1762576" cy="1223541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 w="25400">
                        <a:solidFill>
                          <a:srgbClr val="0000FF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Titolo 1"/>
          <p:cNvSpPr txBox="1">
            <a:spLocks/>
          </p:cNvSpPr>
          <p:nvPr/>
        </p:nvSpPr>
        <p:spPr bwMode="auto">
          <a:xfrm>
            <a:off x="395536" y="908720"/>
            <a:ext cx="6192688" cy="7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2600" b="1" i="0" u="none" strike="noStrike" kern="0" cap="none" spc="0" normalizeH="0" baseline="0" noProof="0" dirty="0" smtClean="0">
                <a:ln>
                  <a:noFill/>
                </a:ln>
                <a:solidFill>
                  <a:srgbClr val="02441B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Valvole di regolazione della portata: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2600" b="1" i="0" u="none" strike="noStrike" kern="0" cap="none" spc="0" normalizeH="0" baseline="0" noProof="0" dirty="0" smtClean="0">
                <a:ln>
                  <a:noFill/>
                </a:ln>
                <a:solidFill>
                  <a:srgbClr val="02441B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Valvole a sfera</a:t>
            </a:r>
            <a:endParaRPr kumimoji="0" lang="it-IT" sz="2600" b="1" i="0" u="none" strike="noStrike" kern="0" cap="none" spc="0" normalizeH="0" baseline="-25000" noProof="0" dirty="0">
              <a:ln>
                <a:noFill/>
              </a:ln>
              <a:solidFill>
                <a:srgbClr val="02441B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257746660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190" name="Picture 6" descr="http://www.nuovafimastore.com/Immagini/Fluidomatic/ValvolaFarfalla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3933056"/>
            <a:ext cx="2168675" cy="2636912"/>
          </a:xfrm>
          <a:prstGeom prst="rect">
            <a:avLst/>
          </a:prstGeom>
          <a:noFill/>
        </p:spPr>
      </p:pic>
      <p:sp>
        <p:nvSpPr>
          <p:cNvPr id="4" name="Segnaposto contenuto 2"/>
          <p:cNvSpPr>
            <a:spLocks noGrp="1"/>
          </p:cNvSpPr>
          <p:nvPr>
            <p:ph sz="quarter" idx="1"/>
          </p:nvPr>
        </p:nvSpPr>
        <p:spPr>
          <a:xfrm>
            <a:off x="611560" y="1268760"/>
            <a:ext cx="3960440" cy="1944216"/>
          </a:xfrm>
        </p:spPr>
        <p:txBody>
          <a:bodyPr/>
          <a:lstStyle/>
          <a:p>
            <a:pPr lvl="0" algn="just" eaLnBrk="0" hangingPunct="0">
              <a:lnSpc>
                <a:spcPct val="140000"/>
              </a:lnSpc>
              <a:buClr>
                <a:srgbClr val="727CA3"/>
              </a:buClr>
              <a:buNone/>
            </a:pPr>
            <a:r>
              <a:rPr lang="it-IT" sz="2000" dirty="0" smtClean="0">
                <a:solidFill>
                  <a:prstClr val="black"/>
                </a:solidFill>
                <a:latin typeface="Tahoma" pitchFamily="34" charset="0"/>
              </a:rPr>
              <a:t>Funzione:</a:t>
            </a:r>
          </a:p>
          <a:p>
            <a:pPr lvl="0" algn="just" eaLnBrk="0" hangingPunct="0">
              <a:lnSpc>
                <a:spcPct val="140000"/>
              </a:lnSpc>
              <a:buClr>
                <a:srgbClr val="727CA3"/>
              </a:buClr>
              <a:buFontTx/>
              <a:buChar char="•"/>
            </a:pPr>
            <a:r>
              <a:rPr lang="it-IT" sz="2000" dirty="0" smtClean="0">
                <a:solidFill>
                  <a:prstClr val="black"/>
                </a:solidFill>
                <a:latin typeface="Tahoma" pitchFamily="34" charset="0"/>
              </a:rPr>
              <a:t>Regolazione grossolana</a:t>
            </a:r>
          </a:p>
          <a:p>
            <a:pPr lvl="0" algn="just" eaLnBrk="0" hangingPunct="0">
              <a:lnSpc>
                <a:spcPct val="140000"/>
              </a:lnSpc>
              <a:buClr>
                <a:srgbClr val="727CA3"/>
              </a:buClr>
              <a:buNone/>
            </a:pPr>
            <a:r>
              <a:rPr lang="it-IT" sz="2000" dirty="0" smtClean="0">
                <a:solidFill>
                  <a:prstClr val="black"/>
                </a:solidFill>
                <a:latin typeface="Tahoma" pitchFamily="34" charset="0"/>
              </a:rPr>
              <a:t>Impiego:</a:t>
            </a:r>
          </a:p>
          <a:p>
            <a:pPr lvl="0" algn="just" eaLnBrk="0" hangingPunct="0">
              <a:lnSpc>
                <a:spcPct val="140000"/>
              </a:lnSpc>
              <a:buClr>
                <a:srgbClr val="727CA3"/>
              </a:buClr>
              <a:buFontTx/>
              <a:buChar char="•"/>
            </a:pPr>
            <a:r>
              <a:rPr lang="it-IT" sz="2000" dirty="0" smtClean="0">
                <a:solidFill>
                  <a:prstClr val="black"/>
                </a:solidFill>
                <a:latin typeface="Tahoma" pitchFamily="34" charset="0"/>
              </a:rPr>
              <a:t>Utenze</a:t>
            </a:r>
            <a:endParaRPr lang="it-IT" dirty="0"/>
          </a:p>
        </p:txBody>
      </p:sp>
      <p:pic>
        <p:nvPicPr>
          <p:cNvPr id="93188" name="Picture 4" descr="http://img.directindustry.it/images_di/photo-g/valvola-farfalla-doppia-flangia-88537-249953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36096" y="3280648"/>
            <a:ext cx="3707904" cy="3216040"/>
          </a:xfrm>
          <a:prstGeom prst="rect">
            <a:avLst/>
          </a:prstGeom>
          <a:noFill/>
        </p:spPr>
      </p:pic>
      <p:graphicFrame>
        <p:nvGraphicFramePr>
          <p:cNvPr id="88066" name="Object 7"/>
          <p:cNvGraphicFramePr>
            <a:graphicFrameLocks noChangeAspect="1"/>
          </p:cNvGraphicFramePr>
          <p:nvPr/>
        </p:nvGraphicFramePr>
        <p:xfrm>
          <a:off x="2771800" y="4869160"/>
          <a:ext cx="2216869" cy="12939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90209" name="AutoCAD Drawing" r:id="rId5" imgW="8820150" imgH="5162550" progId="">
                  <p:embed/>
                </p:oleObj>
              </mc:Choice>
              <mc:Fallback>
                <p:oleObj name="AutoCAD Drawing" r:id="rId5" imgW="8820150" imgH="5162550" progId="">
                  <p:embed/>
                  <p:pic>
                    <p:nvPicPr>
                      <p:cNvPr id="0" name="Picture 3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71800" y="4869160"/>
                        <a:ext cx="2216869" cy="1293962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 w="25400">
                        <a:solidFill>
                          <a:srgbClr val="0000FF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itolo 1"/>
          <p:cNvSpPr txBox="1">
            <a:spLocks/>
          </p:cNvSpPr>
          <p:nvPr/>
        </p:nvSpPr>
        <p:spPr bwMode="auto">
          <a:xfrm>
            <a:off x="4860032" y="1340768"/>
            <a:ext cx="3600400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2441B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Valvole a farfalla</a:t>
            </a:r>
            <a:endParaRPr kumimoji="0" lang="it-IT" sz="2800" b="1" i="0" u="none" strike="noStrike" kern="0" cap="none" spc="0" normalizeH="0" baseline="-25000" noProof="0" dirty="0">
              <a:ln>
                <a:noFill/>
              </a:ln>
              <a:solidFill>
                <a:srgbClr val="02441B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810124702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 txBox="1">
            <a:spLocks/>
          </p:cNvSpPr>
          <p:nvPr/>
        </p:nvSpPr>
        <p:spPr bwMode="auto">
          <a:xfrm>
            <a:off x="1763688" y="1052736"/>
            <a:ext cx="5616624" cy="7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2441B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Valvole di non ritorno</a:t>
            </a:r>
            <a:endParaRPr kumimoji="0" lang="it-IT" sz="2800" b="1" i="0" u="none" strike="noStrike" kern="0" cap="none" spc="0" normalizeH="0" baseline="-25000" noProof="0" dirty="0">
              <a:ln>
                <a:noFill/>
              </a:ln>
              <a:solidFill>
                <a:srgbClr val="02441B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3" name="Segnaposto contenuto 2"/>
          <p:cNvSpPr txBox="1">
            <a:spLocks/>
          </p:cNvSpPr>
          <p:nvPr/>
        </p:nvSpPr>
        <p:spPr bwMode="auto">
          <a:xfrm>
            <a:off x="611560" y="2204864"/>
            <a:ext cx="8136904" cy="36724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t" anchorCtr="0" compatLnSpc="1">
            <a:prstTxWarp prst="textNoShape">
              <a:avLst/>
            </a:prstTxWarp>
          </a:bodyPr>
          <a:lstStyle/>
          <a:p>
            <a:pPr lvl="0" eaLnBrk="0" hangingPunct="0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it-IT" sz="2400" kern="0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it-IT" sz="2800" kern="0" dirty="0" smtClean="0">
                <a:solidFill>
                  <a:schemeClr val="tx1"/>
                </a:solidFill>
                <a:latin typeface="+mn-lt"/>
              </a:rPr>
              <a:t>Evitano che il fluido possa muoversi in una direzione non desiderata </a:t>
            </a:r>
          </a:p>
          <a:p>
            <a:pPr lvl="0" eaLnBrk="0" hangingPunct="0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it-IT" sz="2800" kern="0" dirty="0" smtClean="0">
                <a:solidFill>
                  <a:schemeClr val="tx1"/>
                </a:solidFill>
                <a:latin typeface="+mn-lt"/>
              </a:rPr>
              <a:t> Creano dei sensi unici di percorrenza nella rete</a:t>
            </a:r>
          </a:p>
          <a:p>
            <a:pPr lvl="0" eaLnBrk="0" hangingPunct="0">
              <a:spcBef>
                <a:spcPct val="20000"/>
              </a:spcBef>
              <a:buFont typeface="Arial" pitchFamily="34" charset="0"/>
              <a:buChar char="•"/>
              <a:defRPr/>
            </a:pPr>
            <a:endParaRPr lang="it-IT" sz="2800" kern="0" dirty="0" smtClean="0">
              <a:solidFill>
                <a:schemeClr val="tx1"/>
              </a:solidFill>
              <a:latin typeface="+mn-lt"/>
            </a:endParaRPr>
          </a:p>
          <a:p>
            <a:pPr lvl="0" eaLnBrk="0" hangingPunct="0">
              <a:spcBef>
                <a:spcPct val="20000"/>
              </a:spcBef>
              <a:defRPr/>
            </a:pPr>
            <a:r>
              <a:rPr lang="it-IT" sz="2800" kern="0" dirty="0" smtClean="0">
                <a:solidFill>
                  <a:schemeClr val="tx1"/>
                </a:solidFill>
                <a:latin typeface="+mn-lt"/>
              </a:rPr>
              <a:t>                valvole a </a:t>
            </a:r>
            <a:r>
              <a:rPr lang="it-IT" sz="2800" kern="0" dirty="0" err="1" smtClean="0">
                <a:solidFill>
                  <a:schemeClr val="tx1"/>
                </a:solidFill>
                <a:latin typeface="+mn-lt"/>
              </a:rPr>
              <a:t>clapet</a:t>
            </a:r>
            <a:endParaRPr lang="it-IT" sz="2800" kern="0" dirty="0" smtClean="0">
              <a:solidFill>
                <a:schemeClr val="tx1"/>
              </a:solidFill>
              <a:latin typeface="+mn-lt"/>
            </a:endParaRPr>
          </a:p>
          <a:p>
            <a:pPr lvl="0" eaLnBrk="0" hangingPunct="0">
              <a:spcBef>
                <a:spcPct val="20000"/>
              </a:spcBef>
              <a:buFont typeface="Arial" pitchFamily="34" charset="0"/>
              <a:buChar char="•"/>
              <a:defRPr/>
            </a:pPr>
            <a:endParaRPr lang="it-IT" sz="2800" kern="0" dirty="0" smtClean="0">
              <a:solidFill>
                <a:schemeClr val="tx1"/>
              </a:solidFill>
              <a:latin typeface="+mn-lt"/>
            </a:endParaRPr>
          </a:p>
          <a:p>
            <a:pPr lvl="0" eaLnBrk="0" hangingPunct="0">
              <a:spcBef>
                <a:spcPct val="20000"/>
              </a:spcBef>
              <a:defRPr/>
            </a:pPr>
            <a:r>
              <a:rPr lang="it-IT" sz="2800" kern="0" dirty="0" smtClean="0">
                <a:solidFill>
                  <a:schemeClr val="tx1"/>
                </a:solidFill>
                <a:latin typeface="+mn-lt"/>
              </a:rPr>
              <a:t>               valvole di fondo</a:t>
            </a:r>
          </a:p>
          <a:p>
            <a:pPr lvl="0" eaLnBrk="0" hangingPunct="0">
              <a:spcBef>
                <a:spcPct val="20000"/>
              </a:spcBef>
              <a:defRPr/>
            </a:pPr>
            <a:r>
              <a:rPr lang="it-IT" sz="2800" kern="0" dirty="0" smtClean="0">
                <a:solidFill>
                  <a:schemeClr val="tx1"/>
                </a:solidFill>
                <a:latin typeface="+mn-lt"/>
              </a:rPr>
              <a:t> </a:t>
            </a:r>
          </a:p>
          <a:p>
            <a:pPr lvl="0" eaLnBrk="0" hangingPunct="0">
              <a:spcBef>
                <a:spcPct val="20000"/>
              </a:spcBef>
              <a:buFont typeface="Arial" pitchFamily="34" charset="0"/>
              <a:buChar char="•"/>
              <a:defRPr/>
            </a:pPr>
            <a:endParaRPr lang="it-IT" sz="2400" kern="0" dirty="0" smtClean="0">
              <a:solidFill>
                <a:schemeClr val="tx1"/>
              </a:solidFill>
              <a:latin typeface="+mn-lt"/>
            </a:endParaRPr>
          </a:p>
        </p:txBody>
      </p:sp>
      <p:cxnSp>
        <p:nvCxnSpPr>
          <p:cNvPr id="5" name="Connettore 2 4"/>
          <p:cNvCxnSpPr/>
          <p:nvPr/>
        </p:nvCxnSpPr>
        <p:spPr bwMode="auto">
          <a:xfrm flipV="1">
            <a:off x="1043608" y="4509120"/>
            <a:ext cx="1296144" cy="432048"/>
          </a:xfrm>
          <a:prstGeom prst="straightConnector1">
            <a:avLst/>
          </a:prstGeom>
          <a:noFill/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2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7" name="Connettore 2 6"/>
          <p:cNvCxnSpPr/>
          <p:nvPr/>
        </p:nvCxnSpPr>
        <p:spPr bwMode="auto">
          <a:xfrm>
            <a:off x="1043608" y="5229200"/>
            <a:ext cx="1224136" cy="288032"/>
          </a:xfrm>
          <a:prstGeom prst="straightConnector1">
            <a:avLst/>
          </a:prstGeom>
          <a:noFill/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2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</p:spTree>
  </p:cSld>
  <p:clrMapOvr>
    <a:masterClrMapping/>
  </p:clrMapOvr>
  <p:transition/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 txBox="1">
            <a:spLocks/>
          </p:cNvSpPr>
          <p:nvPr/>
        </p:nvSpPr>
        <p:spPr bwMode="auto">
          <a:xfrm>
            <a:off x="683568" y="980728"/>
            <a:ext cx="7776864" cy="648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2441B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Valvole di non ritorno: valvole a </a:t>
            </a:r>
            <a:r>
              <a:rPr kumimoji="0" lang="it-IT" sz="2800" b="1" i="0" u="none" strike="noStrike" kern="0" cap="none" spc="0" normalizeH="0" baseline="0" noProof="0" dirty="0" err="1" smtClean="0">
                <a:ln>
                  <a:noFill/>
                </a:ln>
                <a:solidFill>
                  <a:srgbClr val="02441B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clapet</a:t>
            </a:r>
            <a:endParaRPr kumimoji="0" lang="it-IT" sz="2800" b="1" i="0" u="none" strike="noStrike" kern="0" cap="none" spc="0" normalizeH="0" baseline="-25000" noProof="0" dirty="0">
              <a:ln>
                <a:noFill/>
              </a:ln>
              <a:solidFill>
                <a:srgbClr val="02441B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8" name="Segnaposto contenuto 2"/>
          <p:cNvSpPr>
            <a:spLocks noGrp="1"/>
          </p:cNvSpPr>
          <p:nvPr>
            <p:ph sz="quarter" idx="1"/>
          </p:nvPr>
        </p:nvSpPr>
        <p:spPr>
          <a:xfrm>
            <a:off x="579376" y="1654344"/>
            <a:ext cx="5288768" cy="2782768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it-IT" sz="2000" dirty="0" smtClean="0"/>
              <a:t>Funzione:</a:t>
            </a:r>
          </a:p>
          <a:p>
            <a:r>
              <a:rPr lang="it-IT" sz="2000" dirty="0" smtClean="0"/>
              <a:t>Impedire il riflusso del fluido</a:t>
            </a:r>
          </a:p>
          <a:p>
            <a:pPr>
              <a:buNone/>
            </a:pPr>
            <a:r>
              <a:rPr lang="it-IT" sz="2000" dirty="0" smtClean="0"/>
              <a:t>Impiego:</a:t>
            </a:r>
          </a:p>
          <a:p>
            <a:r>
              <a:rPr lang="it-IT" sz="2000" dirty="0" smtClean="0"/>
              <a:t>A valle della pompa (per evitare reflussi allo spegnimento)</a:t>
            </a:r>
          </a:p>
          <a:p>
            <a:r>
              <a:rPr lang="it-IT" sz="2000" dirty="0" smtClean="0"/>
              <a:t>A valle del gruppo di pompaggio (in installazioni in parallelo per evitare ricircoli)</a:t>
            </a:r>
          </a:p>
          <a:p>
            <a:endParaRPr lang="it-IT" sz="2000" dirty="0"/>
          </a:p>
        </p:txBody>
      </p:sp>
      <p:pic>
        <p:nvPicPr>
          <p:cNvPr id="11" name="Picture 4" descr="http://lareter.it/wp/wp-content/uploads/2015/04/valvola_CLAPET_aperto_large.jpg"/>
          <p:cNvPicPr>
            <a:picLocks noChangeAspect="1" noChangeArrowheads="1"/>
          </p:cNvPicPr>
          <p:nvPr/>
        </p:nvPicPr>
        <p:blipFill>
          <a:blip r:embed="rId3" cstate="print"/>
          <a:srcRect l="20000" t="2500" r="10000" b="7500"/>
          <a:stretch>
            <a:fillRect/>
          </a:stretch>
        </p:blipFill>
        <p:spPr bwMode="auto">
          <a:xfrm>
            <a:off x="6300192" y="4437112"/>
            <a:ext cx="2088232" cy="1789913"/>
          </a:xfrm>
          <a:prstGeom prst="rect">
            <a:avLst/>
          </a:prstGeom>
          <a:noFill/>
        </p:spPr>
      </p:pic>
      <p:graphicFrame>
        <p:nvGraphicFramePr>
          <p:cNvPr id="14" name="Object 7"/>
          <p:cNvGraphicFramePr>
            <a:graphicFrameLocks noChangeAspect="1"/>
          </p:cNvGraphicFramePr>
          <p:nvPr/>
        </p:nvGraphicFramePr>
        <p:xfrm>
          <a:off x="6300192" y="2276872"/>
          <a:ext cx="1936654" cy="134436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91233" name="Drawing" r:id="rId4" imgW="7400925" imgH="5153025" progId="">
                  <p:embed/>
                </p:oleObj>
              </mc:Choice>
              <mc:Fallback>
                <p:oleObj name="Drawing" r:id="rId4" imgW="7400925" imgH="5153025" progId="">
                  <p:embed/>
                  <p:pic>
                    <p:nvPicPr>
                      <p:cNvPr id="0" name="Picture 3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300192" y="2276872"/>
                        <a:ext cx="1936654" cy="1344364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 w="25400">
                        <a:solidFill>
                          <a:srgbClr val="0000FF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" name="Immagine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4587130"/>
            <a:ext cx="4684018" cy="1938214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 txBox="1">
            <a:spLocks/>
          </p:cNvSpPr>
          <p:nvPr/>
        </p:nvSpPr>
        <p:spPr bwMode="auto">
          <a:xfrm>
            <a:off x="755576" y="1052736"/>
            <a:ext cx="7488832" cy="504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2441B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Valvole di non ritorno: valvole a </a:t>
            </a:r>
            <a:r>
              <a:rPr kumimoji="0" lang="it-IT" sz="2800" b="1" i="0" u="none" strike="noStrike" kern="0" cap="none" spc="0" normalizeH="0" baseline="0" noProof="0" dirty="0" err="1" smtClean="0">
                <a:ln>
                  <a:noFill/>
                </a:ln>
                <a:solidFill>
                  <a:srgbClr val="02441B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clapet</a:t>
            </a:r>
            <a:endParaRPr kumimoji="0" lang="it-IT" sz="2800" b="1" i="0" u="none" strike="noStrike" kern="0" cap="none" spc="0" normalizeH="0" baseline="-25000" noProof="0" dirty="0">
              <a:ln>
                <a:noFill/>
              </a:ln>
              <a:solidFill>
                <a:srgbClr val="02441B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6" name="Picture 2" descr="http://www.landini-srl.it/images/valvole/valvola-ritegno-clapet.jpg"/>
          <p:cNvPicPr>
            <a:picLocks noChangeAspect="1" noChangeArrowheads="1"/>
          </p:cNvPicPr>
          <p:nvPr/>
        </p:nvPicPr>
        <p:blipFill>
          <a:blip r:embed="rId2" cstate="print"/>
          <a:srcRect r="20290"/>
          <a:stretch>
            <a:fillRect/>
          </a:stretch>
        </p:blipFill>
        <p:spPr bwMode="auto">
          <a:xfrm>
            <a:off x="683568" y="2348880"/>
            <a:ext cx="3177536" cy="2630298"/>
          </a:xfrm>
          <a:prstGeom prst="rect">
            <a:avLst/>
          </a:prstGeom>
          <a:noFill/>
        </p:spPr>
      </p:pic>
      <p:pic>
        <p:nvPicPr>
          <p:cNvPr id="8" name="Picture 9" descr="752px-Clapet_anti-retour_%C3%A0_battant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95936" y="2276872"/>
            <a:ext cx="4104704" cy="267378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 txBox="1">
            <a:spLocks/>
          </p:cNvSpPr>
          <p:nvPr/>
        </p:nvSpPr>
        <p:spPr bwMode="auto">
          <a:xfrm>
            <a:off x="755576" y="1052736"/>
            <a:ext cx="7488832" cy="504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2441B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Valvole di non ritorno: valvole a </a:t>
            </a:r>
            <a:r>
              <a:rPr kumimoji="0" lang="it-IT" sz="2800" b="1" i="0" u="none" strike="noStrike" kern="0" cap="none" spc="0" normalizeH="0" baseline="0" noProof="0" dirty="0" err="1" smtClean="0">
                <a:ln>
                  <a:noFill/>
                </a:ln>
                <a:solidFill>
                  <a:srgbClr val="02441B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clapet</a:t>
            </a:r>
            <a:endParaRPr kumimoji="0" lang="it-IT" sz="2800" b="1" i="0" u="none" strike="noStrike" kern="0" cap="none" spc="0" normalizeH="0" baseline="-25000" noProof="0" dirty="0">
              <a:ln>
                <a:noFill/>
              </a:ln>
              <a:solidFill>
                <a:srgbClr val="02441B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3" name="Segnaposto contenuto 2"/>
          <p:cNvSpPr txBox="1">
            <a:spLocks/>
          </p:cNvSpPr>
          <p:nvPr/>
        </p:nvSpPr>
        <p:spPr bwMode="auto">
          <a:xfrm>
            <a:off x="755576" y="3284984"/>
            <a:ext cx="8208912" cy="33123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t" anchorCtr="0" compatLnSpc="1">
            <a:prstTxWarp prst="textNoShape">
              <a:avLst/>
            </a:prstTxWarp>
          </a:bodyPr>
          <a:lstStyle/>
          <a:p>
            <a:pPr lvl="0" eaLnBrk="0" hangingPunct="0">
              <a:spcBef>
                <a:spcPct val="20000"/>
              </a:spcBef>
              <a:defRPr/>
            </a:pPr>
            <a:r>
              <a:rPr lang="it-IT" sz="2800" kern="0" dirty="0" smtClean="0">
                <a:solidFill>
                  <a:schemeClr val="tx1"/>
                </a:solidFill>
                <a:latin typeface="+mn-lt"/>
              </a:rPr>
              <a:t>Questa installazione è sbagliata!</a:t>
            </a:r>
          </a:p>
          <a:p>
            <a:pPr lvl="0" eaLnBrk="0" hangingPunct="0">
              <a:spcBef>
                <a:spcPct val="20000"/>
              </a:spcBef>
              <a:defRPr/>
            </a:pPr>
            <a:r>
              <a:rPr lang="it-IT" sz="2800" kern="0" dirty="0" smtClean="0">
                <a:solidFill>
                  <a:schemeClr val="tx1"/>
                </a:solidFill>
                <a:latin typeface="+mn-lt"/>
              </a:rPr>
              <a:t>Nel tubo di aspirazione della pompa si devono limitare le perdite di carico per ridurre i pericoli di cavitazione (liberazione di gas e formazione di bolle di vapore).</a:t>
            </a:r>
          </a:p>
          <a:p>
            <a:pPr lvl="0" eaLnBrk="0" hangingPunct="0">
              <a:spcBef>
                <a:spcPct val="20000"/>
              </a:spcBef>
              <a:defRPr/>
            </a:pPr>
            <a:r>
              <a:rPr lang="it-IT" sz="2800" kern="0" dirty="0" smtClean="0">
                <a:solidFill>
                  <a:schemeClr val="tx1"/>
                </a:solidFill>
                <a:latin typeface="+mn-lt"/>
              </a:rPr>
              <a:t>Dopo 3-5 ore di funzionamento in regime di cavitazione, la girante si distrugge!</a:t>
            </a:r>
            <a:endParaRPr lang="it-IT" sz="2400" kern="0" dirty="0" smtClean="0">
              <a:solidFill>
                <a:schemeClr val="tx1"/>
              </a:solidFill>
              <a:latin typeface="+mn-lt"/>
            </a:endParaRPr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0923" y="1663839"/>
            <a:ext cx="5457825" cy="1419225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 txBox="1">
            <a:spLocks/>
          </p:cNvSpPr>
          <p:nvPr/>
        </p:nvSpPr>
        <p:spPr bwMode="auto">
          <a:xfrm>
            <a:off x="755576" y="1052736"/>
            <a:ext cx="7704856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2441B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Valvole di non ritorno: valvole a </a:t>
            </a:r>
            <a:r>
              <a:rPr kumimoji="0" lang="it-IT" sz="2800" b="1" i="0" u="none" strike="noStrike" kern="0" cap="none" spc="0" normalizeH="0" baseline="0" noProof="0" dirty="0" err="1" smtClean="0">
                <a:ln>
                  <a:noFill/>
                </a:ln>
                <a:solidFill>
                  <a:srgbClr val="02441B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clapet</a:t>
            </a:r>
            <a:endParaRPr kumimoji="0" lang="it-IT" sz="2800" b="1" i="0" u="none" strike="noStrike" kern="0" cap="none" spc="0" normalizeH="0" baseline="0" noProof="0" dirty="0" smtClean="0">
              <a:ln>
                <a:noFill/>
              </a:ln>
              <a:solidFill>
                <a:srgbClr val="02441B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it-IT" sz="2800" b="1" kern="0" dirty="0" smtClean="0">
                <a:solidFill>
                  <a:srgbClr val="02441B"/>
                </a:solidFill>
                <a:latin typeface="+mj-lt"/>
                <a:ea typeface="+mj-ea"/>
                <a:cs typeface="+mj-cs"/>
              </a:rPr>
              <a:t>Effetti della cavitazione</a:t>
            </a:r>
            <a:endParaRPr kumimoji="0" lang="it-IT" sz="2800" b="1" i="0" u="none" strike="noStrike" kern="0" cap="none" spc="0" normalizeH="0" baseline="-25000" noProof="0" dirty="0">
              <a:ln>
                <a:noFill/>
              </a:ln>
              <a:solidFill>
                <a:srgbClr val="02441B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1" y="2204864"/>
            <a:ext cx="2793357" cy="1973972"/>
          </a:xfrm>
          <a:prstGeom prst="rect">
            <a:avLst/>
          </a:prstGeom>
        </p:spPr>
      </p:pic>
      <p:pic>
        <p:nvPicPr>
          <p:cNvPr id="5" name="Immagin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1" y="4365104"/>
            <a:ext cx="2520282" cy="2091834"/>
          </a:xfrm>
          <a:prstGeom prst="rect">
            <a:avLst/>
          </a:prstGeom>
        </p:spPr>
      </p:pic>
      <p:pic>
        <p:nvPicPr>
          <p:cNvPr id="6" name="Immagin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8384" y="2555903"/>
            <a:ext cx="4824536" cy="3618402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 txBox="1">
            <a:spLocks/>
          </p:cNvSpPr>
          <p:nvPr/>
        </p:nvSpPr>
        <p:spPr bwMode="auto">
          <a:xfrm>
            <a:off x="755576" y="1052736"/>
            <a:ext cx="7488832" cy="504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2441B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Valvole di non ritorno: valvole di fondo</a:t>
            </a:r>
            <a:endParaRPr kumimoji="0" lang="it-IT" sz="2800" b="1" i="0" u="none" strike="noStrike" kern="0" cap="none" spc="0" normalizeH="0" baseline="-25000" noProof="0" dirty="0">
              <a:ln>
                <a:noFill/>
              </a:ln>
              <a:solidFill>
                <a:srgbClr val="02441B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3" name="Segnaposto contenuto 2"/>
          <p:cNvSpPr txBox="1">
            <a:spLocks/>
          </p:cNvSpPr>
          <p:nvPr/>
        </p:nvSpPr>
        <p:spPr bwMode="auto">
          <a:xfrm>
            <a:off x="611560" y="2204864"/>
            <a:ext cx="6624736" cy="648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t" anchorCtr="0" compatLnSpc="1">
            <a:prstTxWarp prst="textNoShape">
              <a:avLst/>
            </a:prstTxWarp>
          </a:bodyPr>
          <a:lstStyle/>
          <a:p>
            <a:pPr lvl="0" eaLnBrk="0" hangingPunct="0">
              <a:spcBef>
                <a:spcPct val="20000"/>
              </a:spcBef>
              <a:defRPr/>
            </a:pPr>
            <a:r>
              <a:rPr lang="it-IT" sz="2400" kern="0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it-IT" sz="2800" kern="0" dirty="0" smtClean="0">
                <a:solidFill>
                  <a:schemeClr val="tx1"/>
                </a:solidFill>
                <a:latin typeface="+mn-lt"/>
              </a:rPr>
              <a:t>Problema dell’adescamento</a:t>
            </a:r>
            <a:endParaRPr lang="it-IT" sz="2400" kern="0" dirty="0" smtClean="0">
              <a:solidFill>
                <a:schemeClr val="tx1"/>
              </a:solidFill>
              <a:latin typeface="+mn-lt"/>
            </a:endParaRPr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968" y="3394794"/>
            <a:ext cx="7538219" cy="2812456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 txBox="1">
            <a:spLocks/>
          </p:cNvSpPr>
          <p:nvPr/>
        </p:nvSpPr>
        <p:spPr bwMode="auto">
          <a:xfrm>
            <a:off x="755576" y="1052736"/>
            <a:ext cx="7488832" cy="504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2441B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Valvole di non ritorno: valvole di fondo</a:t>
            </a:r>
            <a:endParaRPr kumimoji="0" lang="it-IT" sz="2800" b="1" i="0" u="none" strike="noStrike" kern="0" cap="none" spc="0" normalizeH="0" baseline="-25000" noProof="0" dirty="0">
              <a:ln>
                <a:noFill/>
              </a:ln>
              <a:solidFill>
                <a:srgbClr val="02441B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3" name="Segnaposto contenuto 2"/>
          <p:cNvSpPr txBox="1">
            <a:spLocks/>
          </p:cNvSpPr>
          <p:nvPr/>
        </p:nvSpPr>
        <p:spPr bwMode="auto">
          <a:xfrm>
            <a:off x="633696" y="3140968"/>
            <a:ext cx="4658384" cy="2376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t" anchorCtr="0" compatLnSpc="1">
            <a:prstTxWarp prst="textNoShape">
              <a:avLst/>
            </a:prstTxWarp>
          </a:bodyPr>
          <a:lstStyle/>
          <a:p>
            <a:pPr lvl="0" eaLnBrk="0" hangingPunct="0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it-IT" sz="2400" kern="0" dirty="0" smtClean="0">
                <a:solidFill>
                  <a:schemeClr val="tx1"/>
                </a:solidFill>
                <a:latin typeface="+mn-lt"/>
              </a:rPr>
              <a:t>Da 1 a 2 il fluido riceve </a:t>
            </a:r>
          </a:p>
          <a:p>
            <a:pPr lvl="0" eaLnBrk="0" hangingPunct="0">
              <a:spcBef>
                <a:spcPct val="20000"/>
              </a:spcBef>
              <a:buFont typeface="Arial" pitchFamily="34" charset="0"/>
              <a:buChar char="•"/>
              <a:defRPr/>
            </a:pPr>
            <a:endParaRPr lang="it-IT" sz="2400" kern="0" dirty="0">
              <a:solidFill>
                <a:schemeClr val="tx1"/>
              </a:solidFill>
              <a:latin typeface="+mn-lt"/>
            </a:endParaRPr>
          </a:p>
          <a:p>
            <a:pPr lvl="0" eaLnBrk="0" hangingPunct="0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it-IT" sz="2400" kern="0" dirty="0" smtClean="0">
                <a:solidFill>
                  <a:schemeClr val="tx1"/>
                </a:solidFill>
                <a:latin typeface="+mn-lt"/>
              </a:rPr>
              <a:t>H </a:t>
            </a:r>
            <a:r>
              <a:rPr lang="it-IT" sz="2400" kern="0" dirty="0" smtClean="0">
                <a:solidFill>
                  <a:schemeClr val="tx1"/>
                </a:solidFill>
                <a:latin typeface="+mn-lt"/>
              </a:rPr>
              <a:t>= prevalenza</a:t>
            </a:r>
          </a:p>
          <a:p>
            <a:pPr lvl="0" eaLnBrk="0" hangingPunct="0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it-IT" sz="2400" kern="0" dirty="0" smtClean="0">
                <a:solidFill>
                  <a:schemeClr val="tx1"/>
                </a:solidFill>
                <a:latin typeface="+mn-lt"/>
              </a:rPr>
              <a:t>Se </a:t>
            </a:r>
            <a:r>
              <a:rPr lang="it-IT" sz="2400" kern="0" dirty="0" smtClean="0">
                <a:solidFill>
                  <a:schemeClr val="tx1"/>
                </a:solidFill>
                <a:latin typeface="+mn-lt"/>
                <a:sym typeface="Symbol"/>
              </a:rPr>
              <a:t>z=</a:t>
            </a:r>
            <a:r>
              <a:rPr lang="it-IT" sz="2800" kern="0" dirty="0">
                <a:solidFill>
                  <a:schemeClr val="tx1"/>
                </a:solidFill>
                <a:sym typeface="Symbol"/>
              </a:rPr>
              <a:t> </a:t>
            </a:r>
            <a:r>
              <a:rPr lang="it-IT" sz="2800" kern="0" dirty="0" smtClean="0">
                <a:solidFill>
                  <a:schemeClr val="tx1"/>
                </a:solidFill>
                <a:sym typeface="Symbol"/>
              </a:rPr>
              <a:t>h=0</a:t>
            </a:r>
          </a:p>
          <a:p>
            <a:pPr lvl="0" eaLnBrk="0" hangingPunct="0">
              <a:spcBef>
                <a:spcPct val="20000"/>
              </a:spcBef>
              <a:buFont typeface="Arial" pitchFamily="34" charset="0"/>
              <a:buChar char="•"/>
              <a:defRPr/>
            </a:pPr>
            <a:endParaRPr lang="it-IT" sz="2400" kern="0" dirty="0" smtClean="0">
              <a:solidFill>
                <a:schemeClr val="tx1"/>
              </a:solidFill>
              <a:latin typeface="+mn-lt"/>
            </a:endParaRPr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1653" y="1556792"/>
            <a:ext cx="3876675" cy="1457325"/>
          </a:xfrm>
          <a:prstGeom prst="rect">
            <a:avLst/>
          </a:prstGeom>
        </p:spPr>
      </p:pic>
      <p:graphicFrame>
        <p:nvGraphicFramePr>
          <p:cNvPr id="6" name="Oggetto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74907676"/>
              </p:ext>
            </p:extLst>
          </p:nvPr>
        </p:nvGraphicFramePr>
        <p:xfrm>
          <a:off x="611188" y="5373216"/>
          <a:ext cx="5187950" cy="1063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93272" name="Equazione" r:id="rId4" imgW="2044440" imgH="419040" progId="Equation.3">
                  <p:embed/>
                </p:oleObj>
              </mc:Choice>
              <mc:Fallback>
                <p:oleObj name="Equazione" r:id="rId4" imgW="2044440" imgH="419040" progId="Equation.3">
                  <p:embed/>
                  <p:pic>
                    <p:nvPicPr>
                      <p:cNvPr id="0" name="Picture 2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1188" y="5373216"/>
                        <a:ext cx="5187950" cy="10636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 txBox="1">
            <a:spLocks/>
          </p:cNvSpPr>
          <p:nvPr/>
        </p:nvSpPr>
        <p:spPr bwMode="auto">
          <a:xfrm>
            <a:off x="755576" y="1052736"/>
            <a:ext cx="7488832" cy="504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2441B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Valvole di non ritorno: valvole di fondo</a:t>
            </a:r>
            <a:endParaRPr kumimoji="0" lang="it-IT" sz="2800" b="1" i="0" u="none" strike="noStrike" kern="0" cap="none" spc="0" normalizeH="0" baseline="-25000" noProof="0" dirty="0">
              <a:ln>
                <a:noFill/>
              </a:ln>
              <a:solidFill>
                <a:srgbClr val="02441B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3" name="Segnaposto contenuto 2"/>
          <p:cNvSpPr txBox="1">
            <a:spLocks/>
          </p:cNvSpPr>
          <p:nvPr/>
        </p:nvSpPr>
        <p:spPr bwMode="auto">
          <a:xfrm>
            <a:off x="610816" y="2060848"/>
            <a:ext cx="3889176" cy="16561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t" anchorCtr="0" compatLnSpc="1">
            <a:prstTxWarp prst="textNoShape">
              <a:avLst/>
            </a:prstTxWarp>
          </a:bodyPr>
          <a:lstStyle/>
          <a:p>
            <a:pPr lvl="0" eaLnBrk="0" hangingPunct="0">
              <a:spcBef>
                <a:spcPct val="20000"/>
              </a:spcBef>
              <a:defRPr/>
            </a:pPr>
            <a:r>
              <a:rPr lang="it-IT" sz="2800" kern="0" dirty="0" smtClean="0">
                <a:solidFill>
                  <a:schemeClr val="tx1"/>
                </a:solidFill>
                <a:latin typeface="+mn-lt"/>
              </a:rPr>
              <a:t>Se nel tubo c’è acqua:</a:t>
            </a:r>
          </a:p>
          <a:p>
            <a:pPr lvl="0" eaLnBrk="0" hangingPunct="0">
              <a:spcBef>
                <a:spcPct val="20000"/>
              </a:spcBef>
              <a:defRPr/>
            </a:pPr>
            <a:endParaRPr lang="it-IT" sz="2800" kern="0" dirty="0">
              <a:solidFill>
                <a:schemeClr val="tx1"/>
              </a:solidFill>
              <a:latin typeface="+mn-lt"/>
            </a:endParaRPr>
          </a:p>
          <a:p>
            <a:pPr eaLnBrk="0" hangingPunct="0">
              <a:spcBef>
                <a:spcPct val="20000"/>
              </a:spcBef>
              <a:defRPr/>
            </a:pPr>
            <a:r>
              <a:rPr lang="it-IT" sz="2800" kern="0" dirty="0" smtClean="0">
                <a:solidFill>
                  <a:schemeClr val="tx1"/>
                </a:solidFill>
                <a:latin typeface="+mn-lt"/>
              </a:rPr>
              <a:t>Se </a:t>
            </a:r>
            <a:r>
              <a:rPr lang="it-IT" sz="2800" kern="0" dirty="0">
                <a:solidFill>
                  <a:schemeClr val="tx1"/>
                </a:solidFill>
              </a:rPr>
              <a:t>nel tubo c’è </a:t>
            </a:r>
            <a:r>
              <a:rPr lang="it-IT" sz="2800" kern="0" dirty="0" smtClean="0">
                <a:solidFill>
                  <a:schemeClr val="tx1"/>
                </a:solidFill>
              </a:rPr>
              <a:t>aria</a:t>
            </a:r>
            <a:r>
              <a:rPr lang="it-IT" sz="2800" kern="0" dirty="0">
                <a:solidFill>
                  <a:schemeClr val="tx1"/>
                </a:solidFill>
              </a:rPr>
              <a:t>:</a:t>
            </a:r>
          </a:p>
          <a:p>
            <a:pPr lvl="0" eaLnBrk="0" hangingPunct="0">
              <a:spcBef>
                <a:spcPct val="20000"/>
              </a:spcBef>
              <a:defRPr/>
            </a:pPr>
            <a:endParaRPr lang="it-IT" sz="2800" kern="0" dirty="0" smtClean="0">
              <a:solidFill>
                <a:schemeClr val="tx1"/>
              </a:solidFill>
              <a:latin typeface="+mn-lt"/>
            </a:endParaRPr>
          </a:p>
          <a:p>
            <a:pPr lvl="0" eaLnBrk="0" hangingPunct="0">
              <a:spcBef>
                <a:spcPct val="20000"/>
              </a:spcBef>
              <a:buFont typeface="Arial" pitchFamily="34" charset="0"/>
              <a:buChar char="•"/>
              <a:defRPr/>
            </a:pPr>
            <a:endParaRPr lang="it-IT" sz="2400" kern="0" dirty="0" smtClean="0">
              <a:solidFill>
                <a:schemeClr val="tx1"/>
              </a:solidFill>
              <a:latin typeface="+mn-lt"/>
            </a:endParaRPr>
          </a:p>
        </p:txBody>
      </p:sp>
      <p:graphicFrame>
        <p:nvGraphicFramePr>
          <p:cNvPr id="4" name="Oggetto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0371012"/>
              </p:ext>
            </p:extLst>
          </p:nvPr>
        </p:nvGraphicFramePr>
        <p:xfrm>
          <a:off x="4657725" y="1844675"/>
          <a:ext cx="2960688" cy="828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94361" name="Equazione" r:id="rId3" imgW="863280" imgH="241200" progId="Equation.3">
                  <p:embed/>
                </p:oleObj>
              </mc:Choice>
              <mc:Fallback>
                <p:oleObj name="Equazione" r:id="rId3" imgW="863280" imgH="241200" progId="Equation.3">
                  <p:embed/>
                  <p:pic>
                    <p:nvPicPr>
                      <p:cNvPr id="0" name="Picture 8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57725" y="1844675"/>
                        <a:ext cx="2960688" cy="8286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ggetto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02012867"/>
              </p:ext>
            </p:extLst>
          </p:nvPr>
        </p:nvGraphicFramePr>
        <p:xfrm>
          <a:off x="4772025" y="2949575"/>
          <a:ext cx="2873375" cy="784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94362" name="Equazione" r:id="rId5" imgW="838080" imgH="228600" progId="Equation.3">
                  <p:embed/>
                </p:oleObj>
              </mc:Choice>
              <mc:Fallback>
                <p:oleObj name="Equazione" r:id="rId5" imgW="838080" imgH="228600" progId="Equation.3">
                  <p:embed/>
                  <p:pic>
                    <p:nvPicPr>
                      <p:cNvPr id="0" name="Picture 8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72025" y="2949575"/>
                        <a:ext cx="2873375" cy="7842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ggetto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51468970"/>
              </p:ext>
            </p:extLst>
          </p:nvPr>
        </p:nvGraphicFramePr>
        <p:xfrm>
          <a:off x="965522" y="5085184"/>
          <a:ext cx="3179763" cy="13509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94363" name="Equazione" r:id="rId7" imgW="927000" imgH="393480" progId="">
                  <p:embed/>
                </p:oleObj>
              </mc:Choice>
              <mc:Fallback>
                <p:oleObj name="Equazione" r:id="rId7" imgW="927000" imgH="393480" progId="">
                  <p:embed/>
                  <p:pic>
                    <p:nvPicPr>
                      <p:cNvPr id="0" name="Picture 8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65522" y="5085184"/>
                        <a:ext cx="3179763" cy="135096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ggetto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19734354"/>
              </p:ext>
            </p:extLst>
          </p:nvPr>
        </p:nvGraphicFramePr>
        <p:xfrm>
          <a:off x="755576" y="3725024"/>
          <a:ext cx="3397250" cy="1352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94364" name="Equazione" r:id="rId9" imgW="990360" imgH="393480" progId="">
                  <p:embed/>
                </p:oleObj>
              </mc:Choice>
              <mc:Fallback>
                <p:oleObj name="Equazione" r:id="rId9" imgW="990360" imgH="393480" progId="">
                  <p:embed/>
                  <p:pic>
                    <p:nvPicPr>
                      <p:cNvPr id="0" name="Picture 8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55576" y="3725024"/>
                        <a:ext cx="3397250" cy="13525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 txBox="1">
            <a:spLocks/>
          </p:cNvSpPr>
          <p:nvPr/>
        </p:nvSpPr>
        <p:spPr bwMode="auto">
          <a:xfrm>
            <a:off x="755576" y="1052736"/>
            <a:ext cx="7488832" cy="504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2441B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Valvole di non ritorno: valvole di fondo</a:t>
            </a:r>
            <a:endParaRPr kumimoji="0" lang="it-IT" sz="2800" b="1" i="0" u="none" strike="noStrike" kern="0" cap="none" spc="0" normalizeH="0" baseline="-25000" noProof="0" dirty="0">
              <a:ln>
                <a:noFill/>
              </a:ln>
              <a:solidFill>
                <a:srgbClr val="02441B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3" name="Segnaposto contenuto 2"/>
          <p:cNvSpPr txBox="1">
            <a:spLocks/>
          </p:cNvSpPr>
          <p:nvPr/>
        </p:nvSpPr>
        <p:spPr bwMode="auto">
          <a:xfrm>
            <a:off x="611560" y="2204864"/>
            <a:ext cx="8136904" cy="36724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t" anchorCtr="0" compatLnSpc="1">
            <a:prstTxWarp prst="textNoShape">
              <a:avLst/>
            </a:prstTxWarp>
          </a:bodyPr>
          <a:lstStyle/>
          <a:p>
            <a:pPr lvl="0" eaLnBrk="0" hangingPunct="0">
              <a:spcBef>
                <a:spcPct val="20000"/>
              </a:spcBef>
              <a:defRPr/>
            </a:pPr>
            <a:r>
              <a:rPr lang="it-IT" sz="2800" kern="0" dirty="0" smtClean="0">
                <a:solidFill>
                  <a:schemeClr val="tx1"/>
                </a:solidFill>
                <a:latin typeface="+mn-lt"/>
              </a:rPr>
              <a:t>Quindi se nella tubazione c’è aria e non acqua, la pompa non riesce a creare la depressione necessaria per tirare su l’acqua: problema dell’adescamento.</a:t>
            </a:r>
          </a:p>
          <a:p>
            <a:pPr lvl="0" eaLnBrk="0" hangingPunct="0">
              <a:spcBef>
                <a:spcPct val="20000"/>
              </a:spcBef>
              <a:defRPr/>
            </a:pPr>
            <a:endParaRPr lang="it-IT" sz="2800" kern="0" dirty="0">
              <a:solidFill>
                <a:schemeClr val="tx1"/>
              </a:solidFill>
              <a:latin typeface="+mn-lt"/>
            </a:endParaRPr>
          </a:p>
          <a:p>
            <a:pPr lvl="0" eaLnBrk="0" hangingPunct="0">
              <a:spcBef>
                <a:spcPct val="20000"/>
              </a:spcBef>
              <a:defRPr/>
            </a:pPr>
            <a:r>
              <a:rPr lang="it-IT" sz="2800" kern="0" dirty="0" smtClean="0">
                <a:solidFill>
                  <a:schemeClr val="tx1"/>
                </a:solidFill>
                <a:latin typeface="+mn-lt"/>
              </a:rPr>
              <a:t>La tubazione deve sempre essere piena di acqua.</a:t>
            </a:r>
          </a:p>
          <a:p>
            <a:pPr lvl="0" eaLnBrk="0" hangingPunct="0">
              <a:spcBef>
                <a:spcPct val="20000"/>
              </a:spcBef>
              <a:buFont typeface="Arial" pitchFamily="34" charset="0"/>
              <a:buChar char="•"/>
              <a:defRPr/>
            </a:pPr>
            <a:endParaRPr lang="it-IT" sz="2400" kern="0" dirty="0" smtClean="0">
              <a:solidFill>
                <a:schemeClr val="tx1"/>
              </a:solidFill>
              <a:latin typeface="+mn-lt"/>
            </a:endParaRPr>
          </a:p>
        </p:txBody>
      </p:sp>
    </p:spTree>
  </p:cSld>
  <p:clrMapOvr>
    <a:masterClrMapping/>
  </p:clrMapOvr>
  <p:transition/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 txBox="1">
            <a:spLocks/>
          </p:cNvSpPr>
          <p:nvPr/>
        </p:nvSpPr>
        <p:spPr bwMode="auto">
          <a:xfrm>
            <a:off x="755576" y="1124744"/>
            <a:ext cx="7488832" cy="504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2441B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Valvole di non ritorno: valvole di fondo</a:t>
            </a:r>
            <a:endParaRPr kumimoji="0" lang="it-IT" sz="2800" b="1" i="0" u="none" strike="noStrike" kern="0" cap="none" spc="0" normalizeH="0" baseline="-25000" noProof="0" dirty="0">
              <a:ln>
                <a:noFill/>
              </a:ln>
              <a:solidFill>
                <a:srgbClr val="02441B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1916832"/>
            <a:ext cx="3876675" cy="2590800"/>
          </a:xfrm>
          <a:prstGeom prst="rect">
            <a:avLst/>
          </a:prstGeom>
        </p:spPr>
      </p:pic>
      <p:sp>
        <p:nvSpPr>
          <p:cNvPr id="5" name="Segnaposto contenuto 2"/>
          <p:cNvSpPr>
            <a:spLocks noGrp="1"/>
          </p:cNvSpPr>
          <p:nvPr>
            <p:ph sz="quarter" idx="1"/>
          </p:nvPr>
        </p:nvSpPr>
        <p:spPr>
          <a:xfrm>
            <a:off x="971600" y="4797152"/>
            <a:ext cx="7488832" cy="1662608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it-IT" sz="2400" dirty="0" smtClean="0"/>
              <a:t>Funzione:</a:t>
            </a:r>
          </a:p>
          <a:p>
            <a:r>
              <a:rPr lang="it-IT" sz="2400" dirty="0" smtClean="0"/>
              <a:t>Impedire il riflusso del fluido</a:t>
            </a:r>
          </a:p>
          <a:p>
            <a:pPr>
              <a:buNone/>
            </a:pPr>
            <a:r>
              <a:rPr lang="it-IT" sz="2400" dirty="0" smtClean="0"/>
              <a:t>Impiego:</a:t>
            </a:r>
          </a:p>
          <a:p>
            <a:r>
              <a:rPr lang="it-IT" sz="2400" dirty="0" smtClean="0"/>
              <a:t>condotto di aspirazione della pompa</a:t>
            </a:r>
            <a:endParaRPr lang="it-IT" sz="2400" dirty="0"/>
          </a:p>
        </p:txBody>
      </p:sp>
    </p:spTree>
  </p:cSld>
  <p:clrMapOvr>
    <a:masterClrMapping/>
  </p:clrMapOvr>
  <p:transition/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258" name="Picture 2" descr="http://www.valvotubi.it/media/immagini/125_106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80112" y="836661"/>
            <a:ext cx="3381375" cy="3600451"/>
          </a:xfrm>
          <a:prstGeom prst="rect">
            <a:avLst/>
          </a:prstGeom>
          <a:noFill/>
        </p:spPr>
      </p:pic>
      <p:pic>
        <p:nvPicPr>
          <p:cNvPr id="6" name="Picture 4" descr="valvola_venturi"/>
          <p:cNvPicPr>
            <a:picLocks noChangeAspect="1" noChangeArrowheads="1"/>
          </p:cNvPicPr>
          <p:nvPr/>
        </p:nvPicPr>
        <p:blipFill>
          <a:blip r:embed="rId4" cstate="print"/>
          <a:srcRect r="11845"/>
          <a:stretch>
            <a:fillRect/>
          </a:stretch>
        </p:blipFill>
        <p:spPr bwMode="auto">
          <a:xfrm>
            <a:off x="684213" y="2868788"/>
            <a:ext cx="3887787" cy="3451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6260" name="Picture 4" descr="http://www.valvotubi.it/media/immagini/117_z_116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32040" y="4437112"/>
            <a:ext cx="1770534" cy="1770535"/>
          </a:xfrm>
          <a:prstGeom prst="rect">
            <a:avLst/>
          </a:prstGeom>
          <a:noFill/>
        </p:spPr>
      </p:pic>
      <p:graphicFrame>
        <p:nvGraphicFramePr>
          <p:cNvPr id="91138" name="Object 7"/>
          <p:cNvGraphicFramePr>
            <a:graphicFrameLocks noChangeAspect="1"/>
          </p:cNvGraphicFramePr>
          <p:nvPr/>
        </p:nvGraphicFramePr>
        <p:xfrm>
          <a:off x="7027863" y="4797425"/>
          <a:ext cx="1936750" cy="13446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95314" name="Drawing" r:id="rId6" imgW="7400925" imgH="5153025" progId="">
                  <p:embed/>
                </p:oleObj>
              </mc:Choice>
              <mc:Fallback>
                <p:oleObj name="Drawing" r:id="rId6" imgW="7400925" imgH="5153025" progId="">
                  <p:embed/>
                  <p:pic>
                    <p:nvPicPr>
                      <p:cNvPr id="0" name="Picture 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027863" y="4797425"/>
                        <a:ext cx="1936750" cy="1344613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 w="25400">
                        <a:solidFill>
                          <a:srgbClr val="0000FF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Titolo 1"/>
          <p:cNvSpPr txBox="1">
            <a:spLocks/>
          </p:cNvSpPr>
          <p:nvPr/>
        </p:nvSpPr>
        <p:spPr bwMode="auto">
          <a:xfrm>
            <a:off x="755576" y="1052736"/>
            <a:ext cx="4392488" cy="12961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2441B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Valvole di non ritorno: valvole di fondo</a:t>
            </a:r>
            <a:endParaRPr kumimoji="0" lang="it-IT" sz="2800" b="1" i="0" u="none" strike="noStrike" kern="0" cap="none" spc="0" normalizeH="0" baseline="-25000" noProof="0" dirty="0">
              <a:ln>
                <a:noFill/>
              </a:ln>
              <a:solidFill>
                <a:srgbClr val="02441B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957427307"/>
      </p:ext>
    </p:extLst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 txBox="1">
            <a:spLocks/>
          </p:cNvSpPr>
          <p:nvPr/>
        </p:nvSpPr>
        <p:spPr bwMode="auto">
          <a:xfrm>
            <a:off x="755576" y="1052736"/>
            <a:ext cx="7488832" cy="504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2441B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Valvole di sicurezza</a:t>
            </a:r>
            <a:endParaRPr kumimoji="0" lang="it-IT" sz="2800" b="1" i="0" u="none" strike="noStrike" kern="0" cap="none" spc="0" normalizeH="0" baseline="-25000" noProof="0" dirty="0">
              <a:ln>
                <a:noFill/>
              </a:ln>
              <a:solidFill>
                <a:srgbClr val="02441B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3" name="Segnaposto contenuto 2"/>
          <p:cNvSpPr txBox="1">
            <a:spLocks/>
          </p:cNvSpPr>
          <p:nvPr/>
        </p:nvSpPr>
        <p:spPr bwMode="auto">
          <a:xfrm>
            <a:off x="611560" y="2204864"/>
            <a:ext cx="7848872" cy="4032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t" anchorCtr="0" compatLnSpc="1">
            <a:prstTxWarp prst="textNoShape">
              <a:avLst/>
            </a:prstTxWarp>
          </a:bodyPr>
          <a:lstStyle/>
          <a:p>
            <a:pPr lvl="0" eaLnBrk="0" hangingPunct="0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it-IT" sz="2400" kern="0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it-IT" sz="2800" kern="0" dirty="0" smtClean="0">
                <a:solidFill>
                  <a:schemeClr val="tx1"/>
                </a:solidFill>
                <a:latin typeface="+mn-lt"/>
              </a:rPr>
              <a:t> Installate solo in presenza di fluidi caldi</a:t>
            </a:r>
          </a:p>
          <a:p>
            <a:pPr lvl="0" eaLnBrk="0" hangingPunct="0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it-IT" sz="2800" kern="0" dirty="0">
                <a:solidFill>
                  <a:schemeClr val="tx1"/>
                </a:solidFill>
                <a:latin typeface="+mn-lt"/>
              </a:rPr>
              <a:t> </a:t>
            </a:r>
            <a:r>
              <a:rPr lang="it-IT" sz="2800" kern="0" dirty="0" smtClean="0">
                <a:solidFill>
                  <a:schemeClr val="tx1"/>
                </a:solidFill>
                <a:latin typeface="+mn-lt"/>
              </a:rPr>
              <a:t>Compito: impedire che l’impianto si rompa per sovrappressioni</a:t>
            </a:r>
          </a:p>
          <a:p>
            <a:pPr lvl="0" eaLnBrk="0" hangingPunct="0">
              <a:spcBef>
                <a:spcPct val="20000"/>
              </a:spcBef>
              <a:buFont typeface="Arial" pitchFamily="34" charset="0"/>
              <a:buChar char="•"/>
              <a:defRPr/>
            </a:pPr>
            <a:endParaRPr lang="it-IT" sz="2800" kern="0" dirty="0">
              <a:solidFill>
                <a:schemeClr val="tx1"/>
              </a:solidFill>
              <a:latin typeface="+mn-lt"/>
            </a:endParaRPr>
          </a:p>
          <a:p>
            <a:pPr lvl="0" eaLnBrk="0" hangingPunct="0">
              <a:spcBef>
                <a:spcPct val="20000"/>
              </a:spcBef>
              <a:defRPr/>
            </a:pPr>
            <a:r>
              <a:rPr lang="it-IT" sz="2800" kern="0" dirty="0" smtClean="0">
                <a:solidFill>
                  <a:schemeClr val="tx1"/>
                </a:solidFill>
                <a:latin typeface="+mn-lt"/>
              </a:rPr>
              <a:t>                                           distruttive</a:t>
            </a:r>
          </a:p>
          <a:p>
            <a:pPr lvl="0" eaLnBrk="0" hangingPunct="0">
              <a:spcBef>
                <a:spcPct val="20000"/>
              </a:spcBef>
              <a:defRPr/>
            </a:pPr>
            <a:r>
              <a:rPr lang="it-IT" sz="2800" kern="0" dirty="0" smtClean="0">
                <a:solidFill>
                  <a:schemeClr val="tx1"/>
                </a:solidFill>
                <a:latin typeface="+mn-lt"/>
              </a:rPr>
              <a:t>Valvole di sicurezza</a:t>
            </a:r>
            <a:endParaRPr lang="it-IT" sz="2800" kern="0" dirty="0">
              <a:solidFill>
                <a:schemeClr val="tx1"/>
              </a:solidFill>
              <a:latin typeface="+mn-lt"/>
            </a:endParaRPr>
          </a:p>
          <a:p>
            <a:pPr lvl="0" eaLnBrk="0" hangingPunct="0">
              <a:spcBef>
                <a:spcPct val="20000"/>
              </a:spcBef>
              <a:defRPr/>
            </a:pPr>
            <a:r>
              <a:rPr lang="it-IT" sz="2800" kern="0" dirty="0" smtClean="0">
                <a:solidFill>
                  <a:schemeClr val="tx1"/>
                </a:solidFill>
                <a:latin typeface="+mn-lt"/>
              </a:rPr>
              <a:t>                                           non distruttive</a:t>
            </a:r>
          </a:p>
          <a:p>
            <a:pPr lvl="0" eaLnBrk="0" hangingPunct="0">
              <a:spcBef>
                <a:spcPct val="20000"/>
              </a:spcBef>
              <a:buFont typeface="Arial" pitchFamily="34" charset="0"/>
              <a:buChar char="•"/>
              <a:defRPr/>
            </a:pPr>
            <a:endParaRPr lang="it-IT" sz="2400" kern="0" dirty="0" smtClean="0">
              <a:solidFill>
                <a:schemeClr val="tx1"/>
              </a:solidFill>
              <a:latin typeface="+mn-lt"/>
            </a:endParaRPr>
          </a:p>
        </p:txBody>
      </p:sp>
      <p:cxnSp>
        <p:nvCxnSpPr>
          <p:cNvPr id="4" name="Connettore 2 3"/>
          <p:cNvCxnSpPr/>
          <p:nvPr/>
        </p:nvCxnSpPr>
        <p:spPr bwMode="auto">
          <a:xfrm flipV="1">
            <a:off x="4066376" y="4508688"/>
            <a:ext cx="1296144" cy="432048"/>
          </a:xfrm>
          <a:prstGeom prst="straightConnector1">
            <a:avLst/>
          </a:prstGeom>
          <a:noFill/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2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5" name="Connettore 2 4"/>
          <p:cNvCxnSpPr/>
          <p:nvPr/>
        </p:nvCxnSpPr>
        <p:spPr bwMode="auto">
          <a:xfrm>
            <a:off x="4067944" y="5206320"/>
            <a:ext cx="1294576" cy="279648"/>
          </a:xfrm>
          <a:prstGeom prst="straightConnector1">
            <a:avLst/>
          </a:prstGeom>
          <a:noFill/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2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</p:spTree>
  </p:cSld>
  <p:clrMapOvr>
    <a:masterClrMapping/>
  </p:clrMapOvr>
  <p:transition/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 txBox="1">
            <a:spLocks/>
          </p:cNvSpPr>
          <p:nvPr/>
        </p:nvSpPr>
        <p:spPr bwMode="auto">
          <a:xfrm>
            <a:off x="755576" y="1052736"/>
            <a:ext cx="7488832" cy="504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2441B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Valvole di sicurezza distruttive</a:t>
            </a:r>
            <a:endParaRPr kumimoji="0" lang="it-IT" sz="2800" b="1" i="0" u="none" strike="noStrike" kern="0" cap="none" spc="0" normalizeH="0" baseline="-25000" noProof="0" dirty="0">
              <a:ln>
                <a:noFill/>
              </a:ln>
              <a:solidFill>
                <a:srgbClr val="02441B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3" name="Segnaposto contenuto 2"/>
          <p:cNvSpPr txBox="1">
            <a:spLocks/>
          </p:cNvSpPr>
          <p:nvPr/>
        </p:nvSpPr>
        <p:spPr bwMode="auto">
          <a:xfrm>
            <a:off x="611560" y="2204864"/>
            <a:ext cx="8208912" cy="2016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t" anchorCtr="0" compatLnSpc="1">
            <a:prstTxWarp prst="textNoShape">
              <a:avLst/>
            </a:prstTxWarp>
          </a:bodyPr>
          <a:lstStyle/>
          <a:p>
            <a:pPr lvl="0" eaLnBrk="0" hangingPunct="0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it-IT" sz="2400" kern="0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it-IT" sz="2800" kern="0" dirty="0" smtClean="0">
                <a:solidFill>
                  <a:schemeClr val="tx1"/>
                </a:solidFill>
                <a:latin typeface="+mn-lt"/>
              </a:rPr>
              <a:t> Sono le </a:t>
            </a:r>
            <a:r>
              <a:rPr lang="it-IT" sz="2800" kern="0" dirty="0" err="1" smtClean="0">
                <a:solidFill>
                  <a:schemeClr val="tx1"/>
                </a:solidFill>
                <a:latin typeface="+mn-lt"/>
              </a:rPr>
              <a:t>piu’</a:t>
            </a:r>
            <a:r>
              <a:rPr lang="it-IT" sz="2800" kern="0" dirty="0" smtClean="0">
                <a:solidFill>
                  <a:schemeClr val="tx1"/>
                </a:solidFill>
                <a:latin typeface="+mn-lt"/>
              </a:rPr>
              <a:t> economiche</a:t>
            </a:r>
          </a:p>
          <a:p>
            <a:pPr lvl="0" eaLnBrk="0" hangingPunct="0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it-IT" sz="2800" kern="0" dirty="0">
                <a:solidFill>
                  <a:schemeClr val="tx1"/>
                </a:solidFill>
                <a:latin typeface="+mn-lt"/>
              </a:rPr>
              <a:t> </a:t>
            </a:r>
            <a:r>
              <a:rPr lang="it-IT" sz="2800" kern="0" dirty="0" smtClean="0">
                <a:solidFill>
                  <a:schemeClr val="tx1"/>
                </a:solidFill>
                <a:latin typeface="+mn-lt"/>
              </a:rPr>
              <a:t>Sono le </a:t>
            </a:r>
            <a:r>
              <a:rPr lang="it-IT" sz="2800" kern="0" dirty="0" err="1" smtClean="0">
                <a:solidFill>
                  <a:schemeClr val="tx1"/>
                </a:solidFill>
                <a:latin typeface="+mn-lt"/>
              </a:rPr>
              <a:t>piu’</a:t>
            </a:r>
            <a:r>
              <a:rPr lang="it-IT" sz="2800" kern="0" dirty="0" smtClean="0">
                <a:solidFill>
                  <a:schemeClr val="tx1"/>
                </a:solidFill>
                <a:latin typeface="+mn-lt"/>
              </a:rPr>
              <a:t> semplici</a:t>
            </a:r>
          </a:p>
          <a:p>
            <a:pPr marL="82550" lvl="0" indent="-82550" eaLnBrk="0" hangingPunct="0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it-IT" sz="2800" kern="0" dirty="0">
                <a:solidFill>
                  <a:schemeClr val="tx1"/>
                </a:solidFill>
                <a:latin typeface="+mn-lt"/>
              </a:rPr>
              <a:t> </a:t>
            </a:r>
            <a:r>
              <a:rPr lang="it-IT" sz="2800" kern="0" dirty="0" smtClean="0">
                <a:solidFill>
                  <a:schemeClr val="tx1"/>
                </a:solidFill>
                <a:latin typeface="+mn-lt"/>
              </a:rPr>
              <a:t>Diramazione cieca con materiale che si rompe a una certa pressione</a:t>
            </a:r>
          </a:p>
        </p:txBody>
      </p:sp>
      <p:pic>
        <p:nvPicPr>
          <p:cNvPr id="6" name="Immagin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4437112"/>
            <a:ext cx="3143250" cy="1571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5540691"/>
      </p:ext>
    </p:extLst>
  </p:cSld>
  <p:clrMapOvr>
    <a:masterClrMapping/>
  </p:clrMapOvr>
  <p:transition/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olo 1"/>
          <p:cNvSpPr txBox="1">
            <a:spLocks/>
          </p:cNvSpPr>
          <p:nvPr/>
        </p:nvSpPr>
        <p:spPr bwMode="auto">
          <a:xfrm>
            <a:off x="755576" y="1052736"/>
            <a:ext cx="7488832" cy="504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2441B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Valvole di sicurezza distruttive</a:t>
            </a:r>
            <a:endParaRPr kumimoji="0" lang="it-IT" sz="2800" b="1" i="0" u="none" strike="noStrike" kern="0" cap="none" spc="0" normalizeH="0" baseline="-25000" noProof="0" dirty="0">
              <a:ln>
                <a:noFill/>
              </a:ln>
              <a:solidFill>
                <a:srgbClr val="02441B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" name="Segnaposto contenuto 2"/>
          <p:cNvSpPr txBox="1">
            <a:spLocks/>
          </p:cNvSpPr>
          <p:nvPr/>
        </p:nvSpPr>
        <p:spPr bwMode="auto">
          <a:xfrm>
            <a:off x="611560" y="2204864"/>
            <a:ext cx="8208912" cy="33123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t" anchorCtr="0" compatLnSpc="1">
            <a:prstTxWarp prst="textNoShape">
              <a:avLst/>
            </a:prstTxWarp>
          </a:bodyPr>
          <a:lstStyle/>
          <a:p>
            <a:pPr lvl="0" eaLnBrk="0" hangingPunct="0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it-IT" sz="2400" kern="0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it-IT" sz="2800" kern="0" dirty="0" smtClean="0">
                <a:solidFill>
                  <a:schemeClr val="tx1"/>
                </a:solidFill>
                <a:latin typeface="+mn-lt"/>
              </a:rPr>
              <a:t> Si impiegano membrane con una p di rottura ben precisa</a:t>
            </a:r>
          </a:p>
          <a:p>
            <a:pPr lvl="0" eaLnBrk="0" hangingPunct="0">
              <a:spcBef>
                <a:spcPct val="20000"/>
              </a:spcBef>
              <a:buFont typeface="Arial" pitchFamily="34" charset="0"/>
              <a:buChar char="•"/>
              <a:defRPr/>
            </a:pPr>
            <a:endParaRPr lang="it-IT" sz="2800" kern="0" dirty="0">
              <a:solidFill>
                <a:schemeClr val="tx1"/>
              </a:solidFill>
              <a:latin typeface="+mn-lt"/>
            </a:endParaRPr>
          </a:p>
          <a:p>
            <a:pPr lvl="0" eaLnBrk="0" hangingPunct="0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it-IT" sz="2800" kern="0" dirty="0" smtClean="0">
                <a:solidFill>
                  <a:schemeClr val="tx1"/>
                </a:solidFill>
                <a:latin typeface="+mn-lt"/>
              </a:rPr>
              <a:t> Vengono montate qualora si voglia essere informati sul fatto che c’è stato un guasto</a:t>
            </a:r>
          </a:p>
        </p:txBody>
      </p:sp>
    </p:spTree>
    <p:extLst>
      <p:ext uri="{BB962C8B-B14F-4D97-AF65-F5344CB8AC3E}">
        <p14:creationId xmlns:p14="http://schemas.microsoft.com/office/powerpoint/2010/main" val="2925540691"/>
      </p:ext>
    </p:extLst>
  </p:cSld>
  <p:clrMapOvr>
    <a:masterClrMapping/>
  </p:clrMapOvr>
  <p:transition/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 txBox="1">
            <a:spLocks/>
          </p:cNvSpPr>
          <p:nvPr/>
        </p:nvSpPr>
        <p:spPr bwMode="auto">
          <a:xfrm>
            <a:off x="755576" y="1196752"/>
            <a:ext cx="7488832" cy="504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2441B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Valvole di sicurezza non distruttive</a:t>
            </a:r>
            <a:endParaRPr kumimoji="0" lang="it-IT" sz="2800" b="1" i="0" u="none" strike="noStrike" kern="0" cap="none" spc="0" normalizeH="0" baseline="-25000" noProof="0" dirty="0">
              <a:ln>
                <a:noFill/>
              </a:ln>
              <a:solidFill>
                <a:srgbClr val="02441B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3" name="Segnaposto contenuto 2"/>
          <p:cNvSpPr>
            <a:spLocks noGrp="1"/>
          </p:cNvSpPr>
          <p:nvPr>
            <p:ph sz="quarter" idx="1"/>
          </p:nvPr>
        </p:nvSpPr>
        <p:spPr>
          <a:xfrm>
            <a:off x="899592" y="2420888"/>
            <a:ext cx="7344816" cy="3024336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it-IT" sz="2800" dirty="0" smtClean="0"/>
              <a:t>Funzione:</a:t>
            </a:r>
          </a:p>
          <a:p>
            <a:r>
              <a:rPr lang="it-IT" sz="2800" dirty="0" smtClean="0"/>
              <a:t>Impedire il superamento della pressione massima di esercizio</a:t>
            </a:r>
          </a:p>
          <a:p>
            <a:pPr>
              <a:buNone/>
            </a:pPr>
            <a:r>
              <a:rPr lang="it-IT" sz="2800" dirty="0" smtClean="0"/>
              <a:t>Impiego:</a:t>
            </a:r>
          </a:p>
          <a:p>
            <a:r>
              <a:rPr lang="it-IT" sz="2800" dirty="0" smtClean="0"/>
              <a:t>In diversi punti dell’impianto</a:t>
            </a:r>
          </a:p>
          <a:p>
            <a:endParaRPr lang="it-IT" sz="2800" dirty="0"/>
          </a:p>
        </p:txBody>
      </p:sp>
      <p:graphicFrame>
        <p:nvGraphicFramePr>
          <p:cNvPr id="4" name="Oggetto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36578519"/>
              </p:ext>
            </p:extLst>
          </p:nvPr>
        </p:nvGraphicFramePr>
        <p:xfrm>
          <a:off x="6516216" y="4725144"/>
          <a:ext cx="2049462" cy="14208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97359" name="Drawing" r:id="rId3" imgW="7400925" imgH="5153025" progId="">
                  <p:embed/>
                </p:oleObj>
              </mc:Choice>
              <mc:Fallback>
                <p:oleObj name="Drawing" r:id="rId3" imgW="7400925" imgH="5153025" progId="">
                  <p:embed/>
                  <p:pic>
                    <p:nvPicPr>
                      <p:cNvPr id="0" name="Picture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16216" y="4725144"/>
                        <a:ext cx="2049462" cy="1420812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 w="25400">
                        <a:solidFill>
                          <a:srgbClr val="0000FF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9" descr="dis-mp"/>
          <p:cNvPicPr>
            <a:picLocks noChangeAspect="1" noChangeArrowheads="1"/>
          </p:cNvPicPr>
          <p:nvPr/>
        </p:nvPicPr>
        <p:blipFill>
          <a:blip r:embed="rId2" cstate="print"/>
          <a:srcRect b="10834"/>
          <a:stretch>
            <a:fillRect/>
          </a:stretch>
        </p:blipFill>
        <p:spPr bwMode="auto">
          <a:xfrm>
            <a:off x="251520" y="2924944"/>
            <a:ext cx="6195544" cy="33843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6" descr="valvola-di-scarico-di-sicurezza-328282"/>
          <p:cNvPicPr>
            <a:picLocks noChangeAspect="1" noChangeArrowheads="1"/>
          </p:cNvPicPr>
          <p:nvPr/>
        </p:nvPicPr>
        <p:blipFill>
          <a:blip r:embed="rId3" cstate="print"/>
          <a:srcRect t="7896" r="65683"/>
          <a:stretch>
            <a:fillRect/>
          </a:stretch>
        </p:blipFill>
        <p:spPr bwMode="auto">
          <a:xfrm>
            <a:off x="6732240" y="802492"/>
            <a:ext cx="2160240" cy="55068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Titolo 1"/>
          <p:cNvSpPr txBox="1">
            <a:spLocks/>
          </p:cNvSpPr>
          <p:nvPr/>
        </p:nvSpPr>
        <p:spPr bwMode="auto">
          <a:xfrm>
            <a:off x="755576" y="1124744"/>
            <a:ext cx="3816424" cy="1080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2441B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Valvole di sicurezza non distruttive</a:t>
            </a:r>
            <a:endParaRPr kumimoji="0" lang="it-IT" sz="2800" b="1" i="0" u="none" strike="noStrike" kern="0" cap="none" spc="0" normalizeH="0" baseline="-25000" noProof="0" dirty="0">
              <a:ln>
                <a:noFill/>
              </a:ln>
              <a:solidFill>
                <a:srgbClr val="02441B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68393162"/>
      </p:ext>
    </p:extLst>
  </p:cSld>
  <p:clrMapOvr>
    <a:masterClrMapping/>
  </p:clrMapOvr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 txBox="1">
            <a:spLocks/>
          </p:cNvSpPr>
          <p:nvPr/>
        </p:nvSpPr>
        <p:spPr bwMode="auto">
          <a:xfrm>
            <a:off x="755576" y="1196752"/>
            <a:ext cx="6912768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2441B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Valvole stabilizzatrici di pressione</a:t>
            </a:r>
            <a:endParaRPr kumimoji="0" lang="it-IT" sz="2800" b="1" i="0" u="none" strike="noStrike" kern="0" cap="none" spc="0" normalizeH="0" baseline="-25000" noProof="0" dirty="0">
              <a:ln>
                <a:noFill/>
              </a:ln>
              <a:solidFill>
                <a:srgbClr val="02441B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3" name="Segnaposto contenuto 2"/>
          <p:cNvSpPr>
            <a:spLocks noGrp="1"/>
          </p:cNvSpPr>
          <p:nvPr>
            <p:ph sz="quarter" idx="1"/>
          </p:nvPr>
        </p:nvSpPr>
        <p:spPr>
          <a:xfrm>
            <a:off x="539552" y="2348880"/>
            <a:ext cx="7999570" cy="2880320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</a:pPr>
            <a:r>
              <a:rPr lang="it-IT" sz="2800" dirty="0" smtClean="0"/>
              <a:t>Funzione: mantenere p costante nel tratto a valle della valvola </a:t>
            </a:r>
          </a:p>
          <a:p>
            <a:pPr>
              <a:spcBef>
                <a:spcPts val="0"/>
              </a:spcBef>
            </a:pPr>
            <a:r>
              <a:rPr lang="it-IT" sz="2800" dirty="0" smtClean="0"/>
              <a:t>Aumentando p, la valvola si chiude, e viceversa</a:t>
            </a:r>
          </a:p>
          <a:p>
            <a:pPr>
              <a:spcBef>
                <a:spcPts val="0"/>
              </a:spcBef>
            </a:pPr>
            <a:r>
              <a:rPr lang="it-IT" sz="2800" dirty="0" smtClean="0"/>
              <a:t>Applicazioni: impianti distribuzione vapore saturo, industria alimentare, industria del latte, etc..</a:t>
            </a:r>
          </a:p>
        </p:txBody>
      </p:sp>
      <p:graphicFrame>
        <p:nvGraphicFramePr>
          <p:cNvPr id="4" name="Oggetto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44130514"/>
              </p:ext>
            </p:extLst>
          </p:nvPr>
        </p:nvGraphicFramePr>
        <p:xfrm>
          <a:off x="6588224" y="4869160"/>
          <a:ext cx="1716087" cy="11509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99405" name="Drawing" r:id="rId3" imgW="7439025" imgH="5000625" progId="">
                  <p:embed/>
                </p:oleObj>
              </mc:Choice>
              <mc:Fallback>
                <p:oleObj name="Drawing" r:id="rId3" imgW="7439025" imgH="5000625" progId="">
                  <p:embed/>
                  <p:pic>
                    <p:nvPicPr>
                      <p:cNvPr id="0" name="Picture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88224" y="4869160"/>
                        <a:ext cx="1716087" cy="1150938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 w="25400">
                        <a:solidFill>
                          <a:srgbClr val="0000FF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9332" name="Picture 4" descr="http://www.caleffi.com/sites/default/files/styles/product_photo/public/file/578.jpg?itok=HAN3DBno"/>
          <p:cNvPicPr>
            <a:picLocks noChangeAspect="1" noChangeArrowheads="1"/>
          </p:cNvPicPr>
          <p:nvPr/>
        </p:nvPicPr>
        <p:blipFill>
          <a:blip r:embed="rId2" cstate="print"/>
          <a:srcRect l="10256" r="13987"/>
          <a:stretch>
            <a:fillRect/>
          </a:stretch>
        </p:blipFill>
        <p:spPr bwMode="auto">
          <a:xfrm>
            <a:off x="5148064" y="1196751"/>
            <a:ext cx="3816424" cy="5037733"/>
          </a:xfrm>
          <a:prstGeom prst="rect">
            <a:avLst/>
          </a:prstGeom>
          <a:noFill/>
        </p:spPr>
      </p:pic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539552" y="990600"/>
            <a:ext cx="4608512" cy="1574304"/>
          </a:xfrm>
        </p:spPr>
        <p:txBody>
          <a:bodyPr/>
          <a:lstStyle/>
          <a:p>
            <a:r>
              <a:rPr lang="it-IT" dirty="0" smtClean="0">
                <a:solidFill>
                  <a:srgbClr val="02441B"/>
                </a:solidFill>
              </a:rPr>
              <a:t>Valvola stabilizzatrice di pressione</a:t>
            </a:r>
            <a:endParaRPr lang="it-IT" dirty="0">
              <a:solidFill>
                <a:srgbClr val="02441B"/>
              </a:solidFill>
            </a:endParaRPr>
          </a:p>
        </p:txBody>
      </p:sp>
      <p:pic>
        <p:nvPicPr>
          <p:cNvPr id="99330" name="Picture 2" descr="http://blog.csasrl.it/wp-content/uploads/montaggioVRCD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3140968"/>
            <a:ext cx="4680520" cy="302181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624954742"/>
      </p:ext>
    </p:extLst>
  </p:cSld>
  <p:clrMapOvr>
    <a:masterClrMapping/>
  </p:clrMapOvr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8" descr="3vieDN250PN100disegno"/>
          <p:cNvPicPr>
            <a:picLocks noChangeAspect="1" noChangeArrowheads="1"/>
          </p:cNvPicPr>
          <p:nvPr/>
        </p:nvPicPr>
        <p:blipFill>
          <a:blip r:embed="rId3" cstate="print"/>
          <a:srcRect l="8971" t="3750" r="12490" b="3757"/>
          <a:stretch>
            <a:fillRect/>
          </a:stretch>
        </p:blipFill>
        <p:spPr bwMode="auto">
          <a:xfrm>
            <a:off x="5925650" y="1988840"/>
            <a:ext cx="3218350" cy="4536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5292080" y="1052736"/>
            <a:ext cx="3547120" cy="704056"/>
          </a:xfrm>
        </p:spPr>
        <p:txBody>
          <a:bodyPr/>
          <a:lstStyle/>
          <a:p>
            <a:r>
              <a:rPr lang="it-IT" dirty="0" smtClean="0">
                <a:solidFill>
                  <a:srgbClr val="02441B"/>
                </a:solidFill>
              </a:rPr>
              <a:t>Valvola a tre vie</a:t>
            </a:r>
            <a:endParaRPr lang="it-IT" dirty="0">
              <a:solidFill>
                <a:srgbClr val="02441B"/>
              </a:solidFill>
            </a:endParaRPr>
          </a:p>
        </p:txBody>
      </p:sp>
      <p:pic>
        <p:nvPicPr>
          <p:cNvPr id="97282" name="Picture 2" descr="http://www.expertbynet.fr/12172-20674-thickbox/vanne-3-voies-motorisee-05071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3933056"/>
            <a:ext cx="2592288" cy="2592288"/>
          </a:xfrm>
          <a:prstGeom prst="rect">
            <a:avLst/>
          </a:prstGeom>
          <a:noFill/>
        </p:spPr>
      </p:pic>
      <p:sp>
        <p:nvSpPr>
          <p:cNvPr id="6" name="Segnaposto contenuto 2"/>
          <p:cNvSpPr>
            <a:spLocks noGrp="1"/>
          </p:cNvSpPr>
          <p:nvPr>
            <p:ph sz="quarter" idx="1"/>
          </p:nvPr>
        </p:nvSpPr>
        <p:spPr>
          <a:xfrm>
            <a:off x="467544" y="1196752"/>
            <a:ext cx="4752528" cy="2664296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rPr lang="it-IT" sz="2000" dirty="0" smtClean="0"/>
              <a:t>Funzione:</a:t>
            </a:r>
          </a:p>
          <a:p>
            <a:pPr>
              <a:spcBef>
                <a:spcPts val="0"/>
              </a:spcBef>
            </a:pPr>
            <a:r>
              <a:rPr lang="it-IT" sz="2000" dirty="0" smtClean="0"/>
              <a:t>Permette di distribuire la portata in ingresso in maniera variabile lungo le due direzioni in uscita </a:t>
            </a:r>
          </a:p>
          <a:p>
            <a:pPr>
              <a:spcBef>
                <a:spcPts val="0"/>
              </a:spcBef>
              <a:buNone/>
            </a:pPr>
            <a:r>
              <a:rPr lang="it-IT" sz="2000" dirty="0" smtClean="0"/>
              <a:t>Impiego:</a:t>
            </a:r>
          </a:p>
          <a:p>
            <a:pPr>
              <a:spcBef>
                <a:spcPts val="0"/>
              </a:spcBef>
            </a:pPr>
            <a:r>
              <a:rPr lang="it-IT" sz="2000" dirty="0" smtClean="0"/>
              <a:t>Regolazione della portata</a:t>
            </a:r>
          </a:p>
          <a:p>
            <a:pPr>
              <a:spcBef>
                <a:spcPts val="0"/>
              </a:spcBef>
            </a:pPr>
            <a:r>
              <a:rPr lang="it-IT" sz="2000" dirty="0" smtClean="0"/>
              <a:t>Deviatrice</a:t>
            </a:r>
          </a:p>
        </p:txBody>
      </p:sp>
      <p:pic>
        <p:nvPicPr>
          <p:cNvPr id="97284" name="Picture 4" descr="http://www.mival.it/images/acqua/sfera_234.gif"/>
          <p:cNvPicPr>
            <a:picLocks noChangeAspect="1" noChangeArrowheads="1"/>
          </p:cNvPicPr>
          <p:nvPr/>
        </p:nvPicPr>
        <p:blipFill>
          <a:blip r:embed="rId5" cstate="print"/>
          <a:srcRect l="13588"/>
          <a:stretch>
            <a:fillRect/>
          </a:stretch>
        </p:blipFill>
        <p:spPr bwMode="auto">
          <a:xfrm>
            <a:off x="3131840" y="4437112"/>
            <a:ext cx="2485117" cy="2232248"/>
          </a:xfrm>
          <a:prstGeom prst="rect">
            <a:avLst/>
          </a:prstGeom>
          <a:noFill/>
        </p:spPr>
      </p:pic>
      <p:graphicFrame>
        <p:nvGraphicFramePr>
          <p:cNvPr id="93186" name="Object 6"/>
          <p:cNvGraphicFramePr>
            <a:graphicFrameLocks noChangeAspect="1"/>
          </p:cNvGraphicFramePr>
          <p:nvPr/>
        </p:nvGraphicFramePr>
        <p:xfrm>
          <a:off x="3923928" y="2708920"/>
          <a:ext cx="1664487" cy="111502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91556" name="AutoCAD Drawing" r:id="rId6" imgW="7439025" imgH="5000625" progId="">
                  <p:embed/>
                </p:oleObj>
              </mc:Choice>
              <mc:Fallback>
                <p:oleObj name="AutoCAD Drawing" r:id="rId6" imgW="7439025" imgH="5000625" progId="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23928" y="2708920"/>
                        <a:ext cx="1664487" cy="1115021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 w="25400">
                        <a:solidFill>
                          <a:srgbClr val="0000FF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472022190"/>
      </p:ext>
    </p:extLst>
  </p:cSld>
  <p:clrMapOvr>
    <a:masterClrMapping/>
  </p:clrMapOvr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olo 1"/>
          <p:cNvSpPr txBox="1">
            <a:spLocks/>
          </p:cNvSpPr>
          <p:nvPr/>
        </p:nvSpPr>
        <p:spPr bwMode="auto">
          <a:xfrm>
            <a:off x="755576" y="1124744"/>
            <a:ext cx="6912768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2441B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Parametri distintivi di una valvola</a:t>
            </a:r>
            <a:endParaRPr kumimoji="0" lang="it-IT" sz="2800" b="1" i="0" u="none" strike="noStrike" kern="0" cap="none" spc="0" normalizeH="0" baseline="-25000" noProof="0" dirty="0">
              <a:ln>
                <a:noFill/>
              </a:ln>
              <a:solidFill>
                <a:srgbClr val="02441B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Segnaposto contenuto 2"/>
          <p:cNvSpPr>
            <a:spLocks noGrp="1"/>
          </p:cNvSpPr>
          <p:nvPr>
            <p:ph sz="quarter" idx="1"/>
          </p:nvPr>
        </p:nvSpPr>
        <p:spPr>
          <a:xfrm>
            <a:off x="611560" y="2708920"/>
            <a:ext cx="7848872" cy="2376264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</a:pPr>
            <a:r>
              <a:rPr lang="it-IT" sz="2800" dirty="0" smtClean="0"/>
              <a:t>DN: diametro nominale</a:t>
            </a:r>
          </a:p>
          <a:p>
            <a:pPr>
              <a:spcBef>
                <a:spcPts val="0"/>
              </a:spcBef>
            </a:pPr>
            <a:r>
              <a:rPr lang="it-IT" sz="2800" dirty="0" smtClean="0"/>
              <a:t>PN: pressione nominale</a:t>
            </a:r>
          </a:p>
          <a:p>
            <a:pPr>
              <a:spcBef>
                <a:spcPts val="0"/>
              </a:spcBef>
            </a:pPr>
            <a:r>
              <a:rPr lang="it-IT" sz="2800" dirty="0" smtClean="0"/>
              <a:t>Coefficiente di portata</a:t>
            </a:r>
          </a:p>
          <a:p>
            <a:pPr>
              <a:spcBef>
                <a:spcPts val="0"/>
              </a:spcBef>
            </a:pPr>
            <a:r>
              <a:rPr lang="it-IT" sz="2800" dirty="0" smtClean="0"/>
              <a:t>Curva caratteristica</a:t>
            </a:r>
          </a:p>
        </p:txBody>
      </p:sp>
    </p:spTree>
  </p:cSld>
  <p:clrMapOvr>
    <a:masterClrMapping/>
  </p:clrMapOvr>
  <p:transition/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 txBox="1">
            <a:spLocks/>
          </p:cNvSpPr>
          <p:nvPr/>
        </p:nvSpPr>
        <p:spPr bwMode="auto">
          <a:xfrm>
            <a:off x="755576" y="1196752"/>
            <a:ext cx="6912768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2441B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Diametro nominale</a:t>
            </a:r>
            <a:endParaRPr kumimoji="0" lang="it-IT" sz="2800" b="1" i="0" u="none" strike="noStrike" kern="0" cap="none" spc="0" normalizeH="0" baseline="-25000" noProof="0" dirty="0">
              <a:ln>
                <a:noFill/>
              </a:ln>
              <a:solidFill>
                <a:srgbClr val="02441B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3" name="Segnaposto contenuto 2"/>
          <p:cNvSpPr>
            <a:spLocks noGrp="1"/>
          </p:cNvSpPr>
          <p:nvPr>
            <p:ph sz="quarter" idx="1"/>
          </p:nvPr>
        </p:nvSpPr>
        <p:spPr>
          <a:xfrm>
            <a:off x="611560" y="2708920"/>
            <a:ext cx="8136904" cy="2720344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</a:pPr>
            <a:r>
              <a:rPr lang="it-IT" sz="2800" dirty="0" smtClean="0"/>
              <a:t>Valgono considerazioni analoghe alle tubazioni</a:t>
            </a:r>
          </a:p>
          <a:p>
            <a:pPr>
              <a:spcBef>
                <a:spcPts val="0"/>
              </a:spcBef>
            </a:pPr>
            <a:r>
              <a:rPr lang="it-IT" sz="2800" dirty="0" smtClean="0"/>
              <a:t>Se ho una tubazione con DN50 si deve acquistare una valvola DN50</a:t>
            </a:r>
          </a:p>
          <a:p>
            <a:pPr>
              <a:spcBef>
                <a:spcPts val="0"/>
              </a:spcBef>
            </a:pPr>
            <a:r>
              <a:rPr lang="it-IT" sz="2800" dirty="0" smtClean="0"/>
              <a:t>Valvole con estremità flangiate: denominazione DN</a:t>
            </a:r>
          </a:p>
        </p:txBody>
      </p:sp>
    </p:spTree>
  </p:cSld>
  <p:clrMapOvr>
    <a:masterClrMapping/>
  </p:clrMapOvr>
  <p:transition/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 txBox="1">
            <a:spLocks/>
          </p:cNvSpPr>
          <p:nvPr/>
        </p:nvSpPr>
        <p:spPr bwMode="auto">
          <a:xfrm>
            <a:off x="2483768" y="1340768"/>
            <a:ext cx="3827757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2441B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Pressione nominale</a:t>
            </a:r>
            <a:endParaRPr kumimoji="0" lang="it-IT" sz="2800" b="1" i="0" u="none" strike="noStrike" kern="0" cap="none" spc="0" normalizeH="0" baseline="-25000" noProof="0" dirty="0">
              <a:ln>
                <a:noFill/>
              </a:ln>
              <a:solidFill>
                <a:srgbClr val="02441B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3" name="Segnaposto contenuto 2"/>
          <p:cNvSpPr>
            <a:spLocks noGrp="1"/>
          </p:cNvSpPr>
          <p:nvPr>
            <p:ph sz="quarter" idx="1"/>
          </p:nvPr>
        </p:nvSpPr>
        <p:spPr>
          <a:xfrm>
            <a:off x="827584" y="2564904"/>
            <a:ext cx="7704856" cy="2376264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</a:pPr>
            <a:r>
              <a:rPr lang="it-IT" sz="2800" dirty="0" smtClean="0"/>
              <a:t>PN: p alla quale la valvola resisterebbe</a:t>
            </a:r>
          </a:p>
          <a:p>
            <a:pPr>
              <a:spcBef>
                <a:spcPts val="0"/>
              </a:spcBef>
            </a:pPr>
            <a:r>
              <a:rPr lang="it-IT" sz="2800" dirty="0" smtClean="0"/>
              <a:t>Dall’abaco: noto il punto di funzionamento del fluido (p, T), si sceglie la prima valvola che resiste a quelle condizioni di funzionamento.</a:t>
            </a:r>
          </a:p>
        </p:txBody>
      </p:sp>
    </p:spTree>
  </p:cSld>
  <p:clrMapOvr>
    <a:masterClrMapping/>
  </p:clrMapOvr>
  <p:transition/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27046118"/>
              </p:ext>
            </p:extLst>
          </p:nvPr>
        </p:nvGraphicFramePr>
        <p:xfrm>
          <a:off x="683568" y="2276872"/>
          <a:ext cx="8043490" cy="40653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0" name="Titolo 1"/>
          <p:cNvSpPr txBox="1">
            <a:spLocks/>
          </p:cNvSpPr>
          <p:nvPr/>
        </p:nvSpPr>
        <p:spPr bwMode="auto">
          <a:xfrm>
            <a:off x="2483768" y="1196752"/>
            <a:ext cx="3827757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2441B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Pressione nominale</a:t>
            </a:r>
            <a:endParaRPr kumimoji="0" lang="it-IT" sz="2800" b="1" i="0" u="none" strike="noStrike" kern="0" cap="none" spc="0" normalizeH="0" baseline="-25000" noProof="0" dirty="0">
              <a:ln>
                <a:noFill/>
              </a:ln>
              <a:solidFill>
                <a:srgbClr val="02441B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86601887"/>
      </p:ext>
    </p:extLst>
  </p:cSld>
  <p:clrMapOvr>
    <a:masterClrMapping/>
  </p:clrMapOvr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1"/>
          <p:cNvSpPr txBox="1">
            <a:spLocks noGrp="1"/>
          </p:cNvSpPr>
          <p:nvPr>
            <p:ph type="title"/>
          </p:nvPr>
        </p:nvSpPr>
        <p:spPr bwMode="auto"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2441B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Coefficiente di portata K</a:t>
            </a:r>
            <a:r>
              <a:rPr kumimoji="0" lang="it-IT" sz="2800" b="1" i="0" u="none" strike="noStrike" kern="0" cap="none" spc="0" normalizeH="0" baseline="-25000" noProof="0" dirty="0" smtClean="0">
                <a:ln>
                  <a:noFill/>
                </a:ln>
                <a:solidFill>
                  <a:srgbClr val="02441B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V</a:t>
            </a:r>
            <a:endParaRPr kumimoji="0" lang="it-IT" sz="2800" b="1" i="0" u="none" strike="noStrike" kern="0" cap="none" spc="0" normalizeH="0" baseline="-25000" noProof="0" dirty="0">
              <a:ln>
                <a:noFill/>
              </a:ln>
              <a:solidFill>
                <a:srgbClr val="02441B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3" name="Segnaposto contenuto 2"/>
          <p:cNvSpPr>
            <a:spLocks noGrp="1"/>
          </p:cNvSpPr>
          <p:nvPr>
            <p:ph sz="quarter" idx="1"/>
          </p:nvPr>
        </p:nvSpPr>
        <p:spPr>
          <a:xfrm>
            <a:off x="755576" y="1988840"/>
            <a:ext cx="7272808" cy="1368152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</a:pPr>
            <a:r>
              <a:rPr lang="it-IT" sz="2800" dirty="0" smtClean="0"/>
              <a:t>Portata [m</a:t>
            </a:r>
            <a:r>
              <a:rPr lang="it-IT" sz="2800" baseline="30000" dirty="0" smtClean="0"/>
              <a:t>3</a:t>
            </a:r>
            <a:r>
              <a:rPr lang="it-IT" sz="2800" dirty="0" smtClean="0"/>
              <a:t>/h] che attraversa la valvola per un </a:t>
            </a:r>
            <a:r>
              <a:rPr lang="el-GR" sz="2800" dirty="0" smtClean="0"/>
              <a:t>Δ</a:t>
            </a:r>
            <a:r>
              <a:rPr lang="it-IT" sz="2800" dirty="0" smtClean="0">
                <a:sym typeface="SymbolPS"/>
              </a:rPr>
              <a:t>p=1bar (valvola tutta aperta).</a:t>
            </a:r>
          </a:p>
          <a:p>
            <a:pPr>
              <a:spcBef>
                <a:spcPts val="0"/>
              </a:spcBef>
            </a:pPr>
            <a:r>
              <a:rPr lang="it-IT" sz="2800" dirty="0" smtClean="0">
                <a:sym typeface="SymbolPS"/>
              </a:rPr>
              <a:t>Esempio: valvole a saracinesca</a:t>
            </a:r>
            <a:endParaRPr lang="it-IT" sz="2800" dirty="0" smtClean="0"/>
          </a:p>
        </p:txBody>
      </p:sp>
      <p:pic>
        <p:nvPicPr>
          <p:cNvPr id="5" name="Immagine 4" descr="img25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580112" y="3645024"/>
            <a:ext cx="2448272" cy="2210864"/>
          </a:xfrm>
          <a:prstGeom prst="rect">
            <a:avLst/>
          </a:prstGeom>
        </p:spPr>
      </p:pic>
      <p:sp>
        <p:nvSpPr>
          <p:cNvPr id="6" name="Segnaposto contenuto 2"/>
          <p:cNvSpPr txBox="1">
            <a:spLocks/>
          </p:cNvSpPr>
          <p:nvPr/>
        </p:nvSpPr>
        <p:spPr bwMode="auto">
          <a:xfrm>
            <a:off x="5580112" y="5877272"/>
            <a:ext cx="3024336" cy="648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t" anchorCtr="0" compatLnSpc="1">
            <a:prstTxWarp prst="textNoShape">
              <a:avLst/>
            </a:prstTxWarp>
            <a:noAutofit/>
          </a:bodyPr>
          <a:lstStyle/>
          <a:p>
            <a:pPr marL="342886" lvl="0" indent="-342886" eaLnBrk="0" hangingPunct="0">
              <a:spcBef>
                <a:spcPts val="0"/>
              </a:spcBef>
            </a:pPr>
            <a:r>
              <a:rPr kumimoji="0" lang="it-IT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Q [m</a:t>
            </a:r>
            <a:r>
              <a:rPr kumimoji="0" lang="it-IT" sz="2800" b="0" i="0" u="none" strike="noStrike" kern="0" cap="none" spc="0" normalizeH="0" baseline="3000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3</a:t>
            </a:r>
            <a:r>
              <a:rPr kumimoji="0" lang="it-IT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/h]      </a:t>
            </a:r>
            <a:r>
              <a:rPr lang="it-IT" sz="2800" b="1" kern="0" dirty="0" smtClean="0">
                <a:solidFill>
                  <a:schemeClr val="tx1"/>
                </a:solidFill>
              </a:rPr>
              <a:t>K</a:t>
            </a:r>
            <a:r>
              <a:rPr lang="it-IT" sz="2800" b="1" kern="0" baseline="-25000" dirty="0" smtClean="0">
                <a:solidFill>
                  <a:schemeClr val="tx1"/>
                </a:solidFill>
              </a:rPr>
              <a:t>V</a:t>
            </a:r>
            <a:r>
              <a:rPr kumimoji="0" lang="it-IT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    </a:t>
            </a:r>
          </a:p>
        </p:txBody>
      </p:sp>
      <p:sp>
        <p:nvSpPr>
          <p:cNvPr id="7" name="Freccia a destra 6"/>
          <p:cNvSpPr/>
          <p:nvPr/>
        </p:nvSpPr>
        <p:spPr bwMode="auto">
          <a:xfrm>
            <a:off x="7164288" y="6093296"/>
            <a:ext cx="360040" cy="216024"/>
          </a:xfrm>
          <a:prstGeom prst="rightArrow">
            <a:avLst/>
          </a:prstGeom>
          <a:noFill/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2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36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Verdana" pitchFamily="34" charset="0"/>
            </a:endParaRPr>
          </a:p>
        </p:txBody>
      </p:sp>
      <p:graphicFrame>
        <p:nvGraphicFramePr>
          <p:cNvPr id="9" name="Group 45"/>
          <p:cNvGraphicFramePr>
            <a:graphicFrameLocks noGrp="1"/>
          </p:cNvGraphicFramePr>
          <p:nvPr/>
        </p:nvGraphicFramePr>
        <p:xfrm>
          <a:off x="1187624" y="3645024"/>
          <a:ext cx="3024336" cy="2780928"/>
        </p:xfrm>
        <a:graphic>
          <a:graphicData uri="http://schemas.openxmlformats.org/drawingml/2006/table">
            <a:tbl>
              <a:tblPr/>
              <a:tblGrid>
                <a:gridCol w="118022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4410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634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DN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Kv [m</a:t>
                      </a:r>
                      <a:r>
                        <a:rPr kumimoji="0" lang="it-IT" sz="2200" b="1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3</a:t>
                      </a:r>
                      <a:r>
                        <a:rPr kumimoji="0" lang="it-IT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/h]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34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16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634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25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18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634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40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26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634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110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118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634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200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142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80836421"/>
      </p:ext>
    </p:extLst>
  </p:cSld>
  <p:clrMapOvr>
    <a:masterClrMapping/>
  </p:clrMapOvr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1"/>
          <p:cNvSpPr txBox="1">
            <a:spLocks/>
          </p:cNvSpPr>
          <p:nvPr/>
        </p:nvSpPr>
        <p:spPr bwMode="auto">
          <a:xfrm>
            <a:off x="1331640" y="1124744"/>
            <a:ext cx="7262192" cy="6298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2441B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Curva caratteristica</a:t>
            </a:r>
            <a:endParaRPr kumimoji="0" lang="it-IT" sz="2800" b="1" i="0" u="none" strike="noStrike" kern="0" cap="none" spc="0" normalizeH="0" baseline="-25000" noProof="0" dirty="0">
              <a:ln>
                <a:noFill/>
              </a:ln>
              <a:solidFill>
                <a:srgbClr val="02441B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5" name="Segnaposto contenuto 2"/>
          <p:cNvSpPr txBox="1">
            <a:spLocks/>
          </p:cNvSpPr>
          <p:nvPr/>
        </p:nvSpPr>
        <p:spPr bwMode="auto">
          <a:xfrm>
            <a:off x="4139952" y="3861048"/>
            <a:ext cx="2808312" cy="504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t" anchorCtr="0" compatLnSpc="1">
            <a:prstTxWarp prst="textNoShape">
              <a:avLst/>
            </a:prstTxWarp>
            <a:noAutofit/>
          </a:bodyPr>
          <a:lstStyle/>
          <a:p>
            <a:pPr marL="342886" lvl="0" indent="-342886" eaLnBrk="0" hangingPunct="0">
              <a:spcBef>
                <a:spcPts val="0"/>
              </a:spcBef>
            </a:pPr>
            <a:r>
              <a:rPr kumimoji="0" lang="it-IT" sz="24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Grado apertura %</a:t>
            </a:r>
          </a:p>
        </p:txBody>
      </p:sp>
      <p:cxnSp>
        <p:nvCxnSpPr>
          <p:cNvPr id="7" name="Connettore 2 6"/>
          <p:cNvCxnSpPr/>
          <p:nvPr/>
        </p:nvCxnSpPr>
        <p:spPr bwMode="auto">
          <a:xfrm flipV="1">
            <a:off x="971600" y="1988840"/>
            <a:ext cx="0" cy="2232248"/>
          </a:xfrm>
          <a:prstGeom prst="straightConnector1">
            <a:avLst/>
          </a:prstGeom>
          <a:noFill/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2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9" name="Connettore 2 8"/>
          <p:cNvCxnSpPr/>
          <p:nvPr/>
        </p:nvCxnSpPr>
        <p:spPr bwMode="auto">
          <a:xfrm>
            <a:off x="971600" y="4221088"/>
            <a:ext cx="3024336" cy="0"/>
          </a:xfrm>
          <a:prstGeom prst="straightConnector1">
            <a:avLst/>
          </a:prstGeom>
          <a:noFill/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2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2" name="Segnaposto contenuto 2"/>
          <p:cNvSpPr txBox="1">
            <a:spLocks/>
          </p:cNvSpPr>
          <p:nvPr/>
        </p:nvSpPr>
        <p:spPr bwMode="auto">
          <a:xfrm>
            <a:off x="395536" y="1412776"/>
            <a:ext cx="1368152" cy="504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t" anchorCtr="0" compatLnSpc="1">
            <a:prstTxWarp prst="textNoShape">
              <a:avLst/>
            </a:prstTxWarp>
            <a:noAutofit/>
          </a:bodyPr>
          <a:lstStyle/>
          <a:p>
            <a:pPr marL="342886" lvl="0" indent="-342886" eaLnBrk="0" hangingPunct="0">
              <a:spcBef>
                <a:spcPts val="0"/>
              </a:spcBef>
            </a:pPr>
            <a:r>
              <a:rPr kumimoji="0" lang="it-IT" sz="24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% </a:t>
            </a:r>
            <a:r>
              <a:rPr lang="it-IT" sz="2400" b="1" kern="0" dirty="0" smtClean="0">
                <a:solidFill>
                  <a:schemeClr val="tx1"/>
                </a:solidFill>
              </a:rPr>
              <a:t>K</a:t>
            </a:r>
            <a:r>
              <a:rPr lang="it-IT" sz="2400" b="1" kern="0" baseline="-25000" dirty="0" smtClean="0">
                <a:solidFill>
                  <a:schemeClr val="tx1"/>
                </a:solidFill>
              </a:rPr>
              <a:t>V</a:t>
            </a:r>
            <a:r>
              <a:rPr kumimoji="0" lang="it-IT" sz="24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    </a:t>
            </a:r>
          </a:p>
        </p:txBody>
      </p:sp>
      <p:sp>
        <p:nvSpPr>
          <p:cNvPr id="13" name="Arco 12"/>
          <p:cNvSpPr/>
          <p:nvPr/>
        </p:nvSpPr>
        <p:spPr bwMode="auto">
          <a:xfrm>
            <a:off x="971600" y="2708920"/>
            <a:ext cx="2952328" cy="2808312"/>
          </a:xfrm>
          <a:prstGeom prst="arc">
            <a:avLst>
              <a:gd name="adj1" fmla="val 10705303"/>
              <a:gd name="adj2" fmla="val 16180433"/>
            </a:avLst>
          </a:prstGeom>
          <a:noFill/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2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36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Verdana" pitchFamily="34" charset="0"/>
            </a:endParaRPr>
          </a:p>
        </p:txBody>
      </p:sp>
      <p:cxnSp>
        <p:nvCxnSpPr>
          <p:cNvPr id="15" name="Connettore 1 14"/>
          <p:cNvCxnSpPr>
            <a:endCxn id="13" idx="2"/>
          </p:cNvCxnSpPr>
          <p:nvPr/>
        </p:nvCxnSpPr>
        <p:spPr bwMode="auto">
          <a:xfrm>
            <a:off x="971600" y="2708920"/>
            <a:ext cx="1468173" cy="21"/>
          </a:xfrm>
          <a:prstGeom prst="line">
            <a:avLst/>
          </a:prstGeom>
          <a:noFill/>
          <a:ln w="25400" cap="flat" cmpd="sng" algn="ctr">
            <a:solidFill>
              <a:schemeClr val="tx1"/>
            </a:solidFill>
            <a:prstDash val="sysDot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2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6" name="Connettore 1 15"/>
          <p:cNvCxnSpPr>
            <a:stCxn id="13" idx="2"/>
          </p:cNvCxnSpPr>
          <p:nvPr/>
        </p:nvCxnSpPr>
        <p:spPr bwMode="auto">
          <a:xfrm flipH="1">
            <a:off x="2411760" y="2708941"/>
            <a:ext cx="28013" cy="1512147"/>
          </a:xfrm>
          <a:prstGeom prst="line">
            <a:avLst/>
          </a:prstGeom>
          <a:noFill/>
          <a:ln w="25400" cap="flat" cmpd="sng" algn="ctr">
            <a:solidFill>
              <a:schemeClr val="tx1"/>
            </a:solidFill>
            <a:prstDash val="sysDot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2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28" name="Segnaposto contenuto 2"/>
          <p:cNvSpPr txBox="1">
            <a:spLocks/>
          </p:cNvSpPr>
          <p:nvPr/>
        </p:nvSpPr>
        <p:spPr bwMode="auto">
          <a:xfrm>
            <a:off x="1979712" y="4293096"/>
            <a:ext cx="864096" cy="360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t" anchorCtr="0" compatLnSpc="1">
            <a:prstTxWarp prst="textNoShape">
              <a:avLst/>
            </a:prstTxWarp>
            <a:noAutofit/>
          </a:bodyPr>
          <a:lstStyle/>
          <a:p>
            <a:pPr marL="342886" lvl="0" indent="-342886" eaLnBrk="0" hangingPunct="0">
              <a:spcBef>
                <a:spcPts val="0"/>
              </a:spcBef>
            </a:pPr>
            <a:r>
              <a:rPr kumimoji="0" lang="it-IT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100</a:t>
            </a:r>
          </a:p>
        </p:txBody>
      </p:sp>
      <p:sp>
        <p:nvSpPr>
          <p:cNvPr id="29" name="Segnaposto contenuto 2"/>
          <p:cNvSpPr txBox="1">
            <a:spLocks/>
          </p:cNvSpPr>
          <p:nvPr/>
        </p:nvSpPr>
        <p:spPr bwMode="auto">
          <a:xfrm>
            <a:off x="4427984" y="2204864"/>
            <a:ext cx="4032448" cy="12961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t" anchorCtr="0" compatLnSpc="1">
            <a:prstTxWarp prst="textNoShape">
              <a:avLst/>
            </a:prstTxWarp>
            <a:noAutofit/>
          </a:bodyPr>
          <a:lstStyle/>
          <a:p>
            <a:pPr lvl="0" eaLnBrk="0" hangingPunct="0">
              <a:spcBef>
                <a:spcPts val="0"/>
              </a:spcBef>
            </a:pPr>
            <a:r>
              <a:rPr kumimoji="0" lang="it-IT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Per valvole a saracinesca. </a:t>
            </a:r>
            <a:r>
              <a:rPr kumimoji="0" lang="el-GR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/>
                <a:ea typeface="Tahoma"/>
                <a:cs typeface="Tahoma"/>
                <a:sym typeface="SymbolPS"/>
              </a:rPr>
              <a:t>Δ</a:t>
            </a:r>
            <a:r>
              <a:rPr kumimoji="0" lang="it-IT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SymbolPS"/>
              </a:rPr>
              <a:t>p=1bar</a:t>
            </a:r>
            <a:endParaRPr kumimoji="0" lang="it-IT" sz="28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886" lvl="0" indent="-342886" eaLnBrk="0" hangingPunct="0">
              <a:spcBef>
                <a:spcPts val="0"/>
              </a:spcBef>
            </a:pPr>
            <a:endParaRPr kumimoji="0" lang="it-IT" sz="28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0" name="Segnaposto contenuto 2"/>
          <p:cNvSpPr txBox="1">
            <a:spLocks/>
          </p:cNvSpPr>
          <p:nvPr/>
        </p:nvSpPr>
        <p:spPr bwMode="auto">
          <a:xfrm>
            <a:off x="755576" y="5085184"/>
            <a:ext cx="7920880" cy="11521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t" anchorCtr="0" compatLnSpc="1">
            <a:prstTxWarp prst="textNoShape">
              <a:avLst/>
            </a:prstTxWarp>
            <a:noAutofit/>
          </a:bodyPr>
          <a:lstStyle/>
          <a:p>
            <a:pPr lvl="0" eaLnBrk="0" hangingPunct="0">
              <a:spcBef>
                <a:spcPts val="0"/>
              </a:spcBef>
            </a:pPr>
            <a:r>
              <a:rPr kumimoji="0" lang="it-IT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             </a:t>
            </a:r>
            <a:r>
              <a:rPr kumimoji="0" lang="it-IT" sz="2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Dice quanto fluido passa attraverso</a:t>
            </a:r>
            <a:r>
              <a:rPr kumimoji="0" lang="it-IT" sz="2600" b="0" i="0" u="none" strike="noStrike" kern="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la valvola per vari gradi di apertura</a:t>
            </a:r>
            <a:endParaRPr kumimoji="0" lang="it-IT" sz="2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886" lvl="0" indent="-342886" eaLnBrk="0" hangingPunct="0">
              <a:spcBef>
                <a:spcPts val="0"/>
              </a:spcBef>
            </a:pPr>
            <a:endParaRPr kumimoji="0" lang="it-IT" sz="28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1" name="Freccia a destra 30"/>
          <p:cNvSpPr/>
          <p:nvPr/>
        </p:nvSpPr>
        <p:spPr bwMode="auto">
          <a:xfrm>
            <a:off x="827584" y="5229200"/>
            <a:ext cx="1512168" cy="288032"/>
          </a:xfrm>
          <a:prstGeom prst="rightArrow">
            <a:avLst/>
          </a:prstGeom>
          <a:noFill/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2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36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0348644"/>
      </p:ext>
    </p:extLst>
  </p:cSld>
  <p:clrMapOvr>
    <a:masterClrMapping/>
  </p:clrMapOvr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2483768" y="980728"/>
            <a:ext cx="3454152" cy="776064"/>
          </a:xfrm>
        </p:spPr>
        <p:txBody>
          <a:bodyPr/>
          <a:lstStyle/>
          <a:p>
            <a:r>
              <a:rPr lang="it-IT" sz="2800" dirty="0" smtClean="0">
                <a:solidFill>
                  <a:srgbClr val="02441B"/>
                </a:solidFill>
              </a:rPr>
              <a:t>Regolazione </a:t>
            </a:r>
            <a:endParaRPr lang="it-IT" sz="2800" dirty="0">
              <a:solidFill>
                <a:srgbClr val="02441B"/>
              </a:solidFill>
            </a:endParaRP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539552" y="2492896"/>
            <a:ext cx="2530624" cy="302433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it-IT" dirty="0" smtClean="0"/>
              <a:t>La valvola deve lavorare preferibilmente nella zona centrale della sua corsa</a:t>
            </a:r>
          </a:p>
          <a:p>
            <a:endParaRPr lang="it-IT" sz="2800" dirty="0"/>
          </a:p>
        </p:txBody>
      </p:sp>
      <p:graphicFrame>
        <p:nvGraphicFramePr>
          <p:cNvPr id="6" name="Object 27"/>
          <p:cNvGraphicFramePr>
            <a:graphicFrameLocks noChangeAspect="1"/>
          </p:cNvGraphicFramePr>
          <p:nvPr/>
        </p:nvGraphicFramePr>
        <p:xfrm>
          <a:off x="3419872" y="1844824"/>
          <a:ext cx="5040560" cy="446163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egnaposto contenuto 2"/>
          <p:cNvSpPr txBox="1">
            <a:spLocks/>
          </p:cNvSpPr>
          <p:nvPr/>
        </p:nvSpPr>
        <p:spPr bwMode="auto">
          <a:xfrm>
            <a:off x="611560" y="1916832"/>
            <a:ext cx="3312368" cy="13681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t" anchorCtr="0" compatLnSpc="1">
            <a:prstTxWarp prst="textNoShape">
              <a:avLst/>
            </a:prstTxWarp>
            <a:noAutofit/>
          </a:bodyPr>
          <a:lstStyle/>
          <a:p>
            <a:pPr lvl="0" eaLnBrk="0" hangingPunct="0">
              <a:spcBef>
                <a:spcPts val="0"/>
              </a:spcBef>
            </a:pPr>
            <a:r>
              <a:rPr kumimoji="0" lang="it-IT" sz="2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 regime turbolento  </a:t>
            </a:r>
            <a:endParaRPr kumimoji="0" lang="it-IT" sz="8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lvl="0" eaLnBrk="0" hangingPunct="0">
              <a:spcBef>
                <a:spcPts val="0"/>
              </a:spcBef>
            </a:pPr>
            <a:endParaRPr kumimoji="0" lang="it-IT" sz="8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lvl="0" eaLnBrk="0" hangingPunct="0">
              <a:spcBef>
                <a:spcPts val="0"/>
              </a:spcBef>
            </a:pPr>
            <a:r>
              <a:rPr kumimoji="0" lang="it-IT" sz="2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 regime laminare</a:t>
            </a:r>
          </a:p>
        </p:txBody>
      </p:sp>
      <p:sp>
        <p:nvSpPr>
          <p:cNvPr id="5" name="Titolo 1"/>
          <p:cNvSpPr txBox="1">
            <a:spLocks/>
          </p:cNvSpPr>
          <p:nvPr/>
        </p:nvSpPr>
        <p:spPr bwMode="auto">
          <a:xfrm>
            <a:off x="1187624" y="1052736"/>
            <a:ext cx="7262192" cy="6298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2441B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Determinazione delle perdite di carico</a:t>
            </a:r>
            <a:endParaRPr kumimoji="0" lang="it-IT" sz="2800" b="1" i="0" u="none" strike="noStrike" kern="0" cap="none" spc="0" normalizeH="0" baseline="-25000" noProof="0" dirty="0">
              <a:ln>
                <a:noFill/>
              </a:ln>
              <a:solidFill>
                <a:srgbClr val="02441B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graphicFrame>
        <p:nvGraphicFramePr>
          <p:cNvPr id="6" name="Oggetto 5"/>
          <p:cNvGraphicFramePr>
            <a:graphicFrameLocks noChangeAspect="1"/>
          </p:cNvGraphicFramePr>
          <p:nvPr/>
        </p:nvGraphicFramePr>
        <p:xfrm>
          <a:off x="3779912" y="1844824"/>
          <a:ext cx="1368152" cy="111939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89512" name="Equazione" r:id="rId3" imgW="558720" imgH="457200" progId="">
                  <p:embed/>
                </p:oleObj>
              </mc:Choice>
              <mc:Fallback>
                <p:oleObj name="Equazione" r:id="rId3" imgW="558720" imgH="457200" progId="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79912" y="1844824"/>
                        <a:ext cx="1368152" cy="111939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ggetto 6"/>
          <p:cNvGraphicFramePr>
            <a:graphicFrameLocks noChangeAspect="1"/>
          </p:cNvGraphicFramePr>
          <p:nvPr/>
        </p:nvGraphicFramePr>
        <p:xfrm>
          <a:off x="899592" y="3356992"/>
          <a:ext cx="3090416" cy="10206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89513" name="Equazione" r:id="rId5" imgW="1384200" imgH="457200" progId="">
                  <p:embed/>
                </p:oleObj>
              </mc:Choice>
              <mc:Fallback>
                <p:oleObj name="Equazione" r:id="rId5" imgW="1384200" imgH="457200" progId="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99592" y="3356992"/>
                        <a:ext cx="3090416" cy="10206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Segnaposto contenuto 2"/>
          <p:cNvSpPr txBox="1">
            <a:spLocks/>
          </p:cNvSpPr>
          <p:nvPr/>
        </p:nvSpPr>
        <p:spPr bwMode="auto">
          <a:xfrm>
            <a:off x="4355976" y="3429000"/>
            <a:ext cx="4392488" cy="7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t" anchorCtr="0" compatLnSpc="1">
            <a:prstTxWarp prst="textNoShape">
              <a:avLst/>
            </a:prstTxWarp>
            <a:noAutofit/>
          </a:bodyPr>
          <a:lstStyle/>
          <a:p>
            <a:pPr lvl="0" eaLnBrk="0" hangingPunct="0">
              <a:spcBef>
                <a:spcPts val="0"/>
              </a:spcBef>
            </a:pPr>
            <a:r>
              <a:rPr kumimoji="0" lang="it-IT" sz="2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Da cui si ricava il </a:t>
            </a:r>
            <a:r>
              <a:rPr kumimoji="0" lang="el-GR" sz="2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/>
                <a:ea typeface="Tahoma"/>
                <a:cs typeface="Tahoma"/>
                <a:sym typeface="SymbolPS"/>
              </a:rPr>
              <a:t>Δ</a:t>
            </a:r>
            <a:r>
              <a:rPr kumimoji="0" lang="it-IT" sz="26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SymbolPS"/>
              </a:rPr>
              <a:t>p</a:t>
            </a:r>
            <a:r>
              <a:rPr kumimoji="0" lang="it-IT" sz="2600" b="0" i="0" u="none" strike="noStrike" kern="0" cap="none" spc="0" normalizeH="0" baseline="-2500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SymbolPS"/>
              </a:rPr>
              <a:t>reale</a:t>
            </a:r>
            <a:r>
              <a:rPr kumimoji="0" lang="it-IT" sz="2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</a:p>
        </p:txBody>
      </p:sp>
      <p:sp>
        <p:nvSpPr>
          <p:cNvPr id="9" name="Segnaposto contenuto 2"/>
          <p:cNvSpPr txBox="1">
            <a:spLocks/>
          </p:cNvSpPr>
          <p:nvPr/>
        </p:nvSpPr>
        <p:spPr bwMode="auto">
          <a:xfrm>
            <a:off x="683568" y="4653136"/>
            <a:ext cx="4464496" cy="17281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t" anchorCtr="0" compatLnSpc="1">
            <a:prstTxWarp prst="textNoShape">
              <a:avLst/>
            </a:prstTxWarp>
            <a:noAutofit/>
          </a:bodyPr>
          <a:lstStyle/>
          <a:p>
            <a:pPr lvl="0" eaLnBrk="0" hangingPunct="0">
              <a:spcBef>
                <a:spcPts val="0"/>
              </a:spcBef>
            </a:pPr>
            <a:r>
              <a:rPr kumimoji="0" lang="it-IT" sz="2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Dalla relazione a lato è possibile ricavare </a:t>
            </a:r>
            <a:r>
              <a:rPr kumimoji="0" lang="el-GR" sz="2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β</a:t>
            </a:r>
            <a:r>
              <a:rPr kumimoji="0" lang="it-IT" sz="2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(con</a:t>
            </a:r>
          </a:p>
          <a:p>
            <a:pPr lvl="0" eaLnBrk="0" hangingPunct="0">
              <a:spcBef>
                <a:spcPts val="0"/>
              </a:spcBef>
            </a:pPr>
            <a:r>
              <a:rPr lang="it-IT" sz="2600" kern="0" dirty="0" err="1" smtClean="0">
                <a:solidFill>
                  <a:schemeClr val="tx1"/>
                </a:solidFill>
                <a:latin typeface="+mn-lt"/>
              </a:rPr>
              <a:t>v=velocità</a:t>
            </a:r>
            <a:r>
              <a:rPr lang="it-IT" sz="2600" kern="0" dirty="0" smtClean="0">
                <a:solidFill>
                  <a:schemeClr val="tx1"/>
                </a:solidFill>
                <a:latin typeface="+mn-lt"/>
              </a:rPr>
              <a:t>) all’interno della relazione</a:t>
            </a:r>
            <a:r>
              <a:rPr kumimoji="0" lang="it-IT" sz="2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</a:p>
        </p:txBody>
      </p:sp>
      <p:graphicFrame>
        <p:nvGraphicFramePr>
          <p:cNvPr id="789508" name="Object 4"/>
          <p:cNvGraphicFramePr>
            <a:graphicFrameLocks noChangeAspect="1"/>
          </p:cNvGraphicFramePr>
          <p:nvPr/>
        </p:nvGraphicFramePr>
        <p:xfrm>
          <a:off x="4716016" y="4725144"/>
          <a:ext cx="4024312" cy="9921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89514" name="Equazione" r:id="rId7" imgW="1803240" imgH="444240" progId="">
                  <p:embed/>
                </p:oleObj>
              </mc:Choice>
              <mc:Fallback>
                <p:oleObj name="Equazione" r:id="rId7" imgW="1803240" imgH="444240" progId="">
                  <p:embed/>
                  <p:pic>
                    <p:nvPicPr>
                      <p:cNvPr id="0" name="Picture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16016" y="4725144"/>
                        <a:ext cx="4024312" cy="9921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080348644"/>
      </p:ext>
    </p:extLst>
  </p:cSld>
  <p:clrMapOvr>
    <a:masterClrMapping/>
  </p:clrMapOvr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olo 1"/>
          <p:cNvSpPr txBox="1">
            <a:spLocks/>
          </p:cNvSpPr>
          <p:nvPr/>
        </p:nvSpPr>
        <p:spPr bwMode="auto">
          <a:xfrm>
            <a:off x="1187624" y="1052736"/>
            <a:ext cx="7262192" cy="6298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2441B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Determinazione delle perdite di carico</a:t>
            </a:r>
            <a:endParaRPr kumimoji="0" lang="it-IT" sz="2800" b="1" i="0" u="none" strike="noStrike" kern="0" cap="none" spc="0" normalizeH="0" baseline="-25000" noProof="0" dirty="0">
              <a:ln>
                <a:noFill/>
              </a:ln>
              <a:solidFill>
                <a:srgbClr val="02441B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9" name="Segnaposto contenuto 2"/>
          <p:cNvSpPr txBox="1">
            <a:spLocks/>
          </p:cNvSpPr>
          <p:nvPr/>
        </p:nvSpPr>
        <p:spPr bwMode="auto">
          <a:xfrm>
            <a:off x="539552" y="3789040"/>
            <a:ext cx="7704856" cy="17281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t" anchorCtr="0" compatLnSpc="1">
            <a:prstTxWarp prst="textNoShape">
              <a:avLst/>
            </a:prstTxWarp>
            <a:noAutofit/>
          </a:bodyPr>
          <a:lstStyle/>
          <a:p>
            <a:pPr lvl="0" eaLnBrk="0" hangingPunct="0">
              <a:spcBef>
                <a:spcPts val="0"/>
              </a:spcBef>
            </a:pPr>
            <a:r>
              <a:rPr kumimoji="0" lang="it-IT" sz="2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 questo modo si determinano i </a:t>
            </a:r>
            <a:r>
              <a:rPr kumimoji="0" lang="el-GR" sz="2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β</a:t>
            </a:r>
            <a:r>
              <a:rPr kumimoji="0" lang="it-IT" sz="2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che si trovano nei manuali e che consentono di determinare le perdite di carico</a:t>
            </a:r>
          </a:p>
        </p:txBody>
      </p:sp>
      <p:graphicFrame>
        <p:nvGraphicFramePr>
          <p:cNvPr id="789508" name="Object 4"/>
          <p:cNvGraphicFramePr>
            <a:graphicFrameLocks noChangeAspect="1"/>
          </p:cNvGraphicFramePr>
          <p:nvPr/>
        </p:nvGraphicFramePr>
        <p:xfrm>
          <a:off x="2483768" y="2204864"/>
          <a:ext cx="4024312" cy="9921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90534" name="Equazione" r:id="rId3" imgW="1803240" imgH="444240" progId="">
                  <p:embed/>
                </p:oleObj>
              </mc:Choice>
              <mc:Fallback>
                <p:oleObj name="Equazione" r:id="rId3" imgW="1803240" imgH="444240" progId="">
                  <p:embed/>
                  <p:pic>
                    <p:nvPicPr>
                      <p:cNvPr id="0" name="Picture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83768" y="2204864"/>
                        <a:ext cx="4024312" cy="9921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080348644"/>
      </p:ext>
    </p:extLst>
  </p:cSld>
  <p:clrMapOvr>
    <a:masterClrMapping/>
  </p:clrMapOvr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995936" y="980728"/>
            <a:ext cx="4627240" cy="848072"/>
          </a:xfrm>
        </p:spPr>
        <p:txBody>
          <a:bodyPr/>
          <a:lstStyle/>
          <a:p>
            <a:r>
              <a:rPr lang="it-IT" sz="2800" dirty="0" smtClean="0">
                <a:solidFill>
                  <a:srgbClr val="02441B"/>
                </a:solidFill>
              </a:rPr>
              <a:t>Posa in opera</a:t>
            </a:r>
            <a:endParaRPr lang="it-IT" sz="2800" dirty="0">
              <a:solidFill>
                <a:srgbClr val="02441B"/>
              </a:solidFill>
            </a:endParaRP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052736"/>
            <a:ext cx="3178696" cy="5073427"/>
          </a:xfrm>
        </p:spPr>
        <p:txBody>
          <a:bodyPr>
            <a:normAutofit/>
          </a:bodyPr>
          <a:lstStyle/>
          <a:p>
            <a:r>
              <a:rPr lang="it-IT" dirty="0" smtClean="0"/>
              <a:t>A pavimento:</a:t>
            </a:r>
          </a:p>
          <a:p>
            <a:pPr lvl="1"/>
            <a:r>
              <a:rPr lang="it-IT" dirty="0" smtClean="0"/>
              <a:t>Interrate </a:t>
            </a:r>
          </a:p>
          <a:p>
            <a:pPr lvl="1"/>
            <a:r>
              <a:rPr lang="it-IT" dirty="0" smtClean="0"/>
              <a:t>Canalette </a:t>
            </a:r>
          </a:p>
          <a:p>
            <a:r>
              <a:rPr lang="it-IT" dirty="0" smtClean="0"/>
              <a:t> Aeree:</a:t>
            </a:r>
          </a:p>
          <a:p>
            <a:pPr lvl="1"/>
            <a:r>
              <a:rPr lang="it-IT" dirty="0" smtClean="0"/>
              <a:t>Soffitto </a:t>
            </a:r>
          </a:p>
          <a:p>
            <a:pPr lvl="1"/>
            <a:r>
              <a:rPr lang="it-IT" dirty="0" smtClean="0"/>
              <a:t>Controsoffitto</a:t>
            </a:r>
          </a:p>
          <a:p>
            <a:r>
              <a:rPr lang="it-IT" dirty="0" smtClean="0"/>
              <a:t>Parete:</a:t>
            </a:r>
          </a:p>
          <a:p>
            <a:pPr lvl="1"/>
            <a:r>
              <a:rPr lang="it-IT" dirty="0" smtClean="0"/>
              <a:t>Interne</a:t>
            </a:r>
          </a:p>
          <a:p>
            <a:pPr lvl="1"/>
            <a:r>
              <a:rPr lang="it-IT" dirty="0" smtClean="0"/>
              <a:t>Esterne </a:t>
            </a:r>
          </a:p>
          <a:p>
            <a:endParaRPr lang="it-IT" dirty="0"/>
          </a:p>
        </p:txBody>
      </p:sp>
      <p:pic>
        <p:nvPicPr>
          <p:cNvPr id="6" name="Picture 4" descr="Piping003"/>
          <p:cNvPicPr>
            <a:picLocks noChangeAspect="1" noChangeArrowheads="1"/>
          </p:cNvPicPr>
          <p:nvPr/>
        </p:nvPicPr>
        <p:blipFill>
          <a:blip r:embed="rId2" cstate="print"/>
          <a:srcRect b="61276"/>
          <a:stretch>
            <a:fillRect/>
          </a:stretch>
        </p:blipFill>
        <p:spPr bwMode="auto">
          <a:xfrm>
            <a:off x="3192785" y="4418930"/>
            <a:ext cx="5627687" cy="1563688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7" name="Picture 5" descr="Piping003"/>
          <p:cNvPicPr>
            <a:picLocks noChangeAspect="1" noChangeArrowheads="1"/>
          </p:cNvPicPr>
          <p:nvPr/>
        </p:nvPicPr>
        <p:blipFill>
          <a:blip r:embed="rId2" cstate="print"/>
          <a:srcRect l="16367" t="50125" r="14960"/>
          <a:stretch>
            <a:fillRect/>
          </a:stretch>
        </p:blipFill>
        <p:spPr bwMode="auto">
          <a:xfrm>
            <a:off x="4427984" y="1988840"/>
            <a:ext cx="4248150" cy="2214562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539552" y="1268760"/>
            <a:ext cx="2013992" cy="494184"/>
          </a:xfrm>
        </p:spPr>
        <p:txBody>
          <a:bodyPr/>
          <a:lstStyle/>
          <a:p>
            <a:r>
              <a:rPr lang="it-IT" sz="2800" dirty="0" smtClean="0">
                <a:solidFill>
                  <a:srgbClr val="02441B"/>
                </a:solidFill>
              </a:rPr>
              <a:t>Sostegni </a:t>
            </a:r>
            <a:endParaRPr lang="it-IT" sz="2800" dirty="0">
              <a:solidFill>
                <a:srgbClr val="02441B"/>
              </a:solidFill>
            </a:endParaRPr>
          </a:p>
        </p:txBody>
      </p:sp>
      <p:graphicFrame>
        <p:nvGraphicFramePr>
          <p:cNvPr id="9218" name="Object 5"/>
          <p:cNvGraphicFramePr>
            <a:graphicFrameLocks noChangeAspect="1"/>
          </p:cNvGraphicFramePr>
          <p:nvPr/>
        </p:nvGraphicFramePr>
        <p:xfrm>
          <a:off x="2699792" y="1196752"/>
          <a:ext cx="6032809" cy="146766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92580" name="Drawing" r:id="rId3" imgW="7400925" imgH="1800225" progId="">
                  <p:embed/>
                </p:oleObj>
              </mc:Choice>
              <mc:Fallback>
                <p:oleObj name="Drawing" r:id="rId3" imgW="7400925" imgH="1800225" progId="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99792" y="1196752"/>
                        <a:ext cx="6032809" cy="1467661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 w="9525">
                        <a:solidFill>
                          <a:srgbClr val="FF3300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" name="Picture 3" descr="guida"/>
          <p:cNvPicPr>
            <a:picLocks noChangeAspect="1" noChangeArrowheads="1"/>
          </p:cNvPicPr>
          <p:nvPr/>
        </p:nvPicPr>
        <p:blipFill>
          <a:blip r:embed="rId5" cstate="print"/>
          <a:srcRect l="7741" t="6308" r="4567" b="8147"/>
          <a:stretch>
            <a:fillRect/>
          </a:stretch>
        </p:blipFill>
        <p:spPr bwMode="auto">
          <a:xfrm>
            <a:off x="827584" y="3068960"/>
            <a:ext cx="7694569" cy="3168352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z="2800" dirty="0" smtClean="0">
                <a:solidFill>
                  <a:srgbClr val="02441B"/>
                </a:solidFill>
              </a:rPr>
              <a:t>Sostegni</a:t>
            </a:r>
            <a:r>
              <a:rPr lang="it-IT" dirty="0" smtClean="0"/>
              <a:t> </a:t>
            </a:r>
            <a:endParaRPr lang="it-IT" dirty="0"/>
          </a:p>
        </p:txBody>
      </p:sp>
      <p:pic>
        <p:nvPicPr>
          <p:cNvPr id="6" name="Picture 4" descr="guida2"/>
          <p:cNvPicPr>
            <a:picLocks noChangeAspect="1" noChangeArrowheads="1"/>
          </p:cNvPicPr>
          <p:nvPr/>
        </p:nvPicPr>
        <p:blipFill>
          <a:blip r:embed="rId2" cstate="print"/>
          <a:srcRect l="27451" t="6382" r="23529" b="4272"/>
          <a:stretch>
            <a:fillRect/>
          </a:stretch>
        </p:blipFill>
        <p:spPr bwMode="auto">
          <a:xfrm>
            <a:off x="539552" y="1916832"/>
            <a:ext cx="3600400" cy="4032448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8" name="Picture 4" descr="guida3"/>
          <p:cNvPicPr>
            <a:picLocks noChangeAspect="1" noChangeArrowheads="1"/>
          </p:cNvPicPr>
          <p:nvPr/>
        </p:nvPicPr>
        <p:blipFill>
          <a:blip r:embed="rId3" cstate="print"/>
          <a:srcRect l="17479" t="2784" r="18457" b="5215"/>
          <a:stretch>
            <a:fillRect/>
          </a:stretch>
        </p:blipFill>
        <p:spPr bwMode="auto">
          <a:xfrm>
            <a:off x="4932040" y="1916832"/>
            <a:ext cx="3960440" cy="3960440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139952" y="908720"/>
            <a:ext cx="4771256" cy="920080"/>
          </a:xfrm>
        </p:spPr>
        <p:txBody>
          <a:bodyPr/>
          <a:lstStyle/>
          <a:p>
            <a:r>
              <a:rPr lang="it-IT" sz="2800" dirty="0" smtClean="0">
                <a:solidFill>
                  <a:srgbClr val="02441B"/>
                </a:solidFill>
              </a:rPr>
              <a:t>Pompe di circolazione</a:t>
            </a:r>
            <a:endParaRPr lang="it-IT" sz="2800" dirty="0">
              <a:solidFill>
                <a:srgbClr val="02441B"/>
              </a:solidFill>
            </a:endParaRPr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395536" y="1052736"/>
            <a:ext cx="4104456" cy="23915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ctr" eaLnBrk="0" hangingPunct="0">
              <a:lnSpc>
                <a:spcPct val="310000"/>
              </a:lnSpc>
            </a:pPr>
            <a:r>
              <a:rPr lang="it-IT" sz="2000" b="1" dirty="0">
                <a:solidFill>
                  <a:srgbClr val="FF0000"/>
                </a:solidFill>
                <a:latin typeface="Tahoma" pitchFamily="34" charset="0"/>
              </a:rPr>
              <a:t>energia </a:t>
            </a:r>
            <a:r>
              <a:rPr lang="it-IT" sz="2000" b="1" dirty="0" smtClean="0">
                <a:solidFill>
                  <a:srgbClr val="FF0000"/>
                </a:solidFill>
                <a:latin typeface="Tahoma" pitchFamily="34" charset="0"/>
              </a:rPr>
              <a:t>meccanica</a:t>
            </a:r>
            <a:endParaRPr lang="it-IT" sz="2000" b="1" dirty="0">
              <a:solidFill>
                <a:srgbClr val="FF0000"/>
              </a:solidFill>
              <a:latin typeface="Tahoma" pitchFamily="34" charset="0"/>
            </a:endParaRPr>
          </a:p>
          <a:p>
            <a:pPr algn="ctr" eaLnBrk="0" hangingPunct="0">
              <a:lnSpc>
                <a:spcPct val="310000"/>
              </a:lnSpc>
            </a:pPr>
            <a:r>
              <a:rPr lang="it-IT" sz="2000" b="1" dirty="0">
                <a:solidFill>
                  <a:srgbClr val="FF0000"/>
                </a:solidFill>
                <a:latin typeface="Tahoma" pitchFamily="34" charset="0"/>
              </a:rPr>
              <a:t>energia cinetica </a:t>
            </a:r>
          </a:p>
          <a:p>
            <a:pPr algn="ctr" eaLnBrk="0" hangingPunct="0">
              <a:lnSpc>
                <a:spcPct val="310000"/>
              </a:lnSpc>
            </a:pPr>
            <a:r>
              <a:rPr lang="it-IT" sz="2000" b="1" dirty="0">
                <a:solidFill>
                  <a:srgbClr val="FF0000"/>
                </a:solidFill>
                <a:latin typeface="Tahoma" pitchFamily="34" charset="0"/>
              </a:rPr>
              <a:t>energia di pressione</a:t>
            </a:r>
            <a:endParaRPr lang="it-IT" sz="2400" b="1" dirty="0">
              <a:solidFill>
                <a:srgbClr val="FF0000"/>
              </a:solidFill>
              <a:latin typeface="Tahoma" pitchFamily="34" charset="0"/>
            </a:endParaRPr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09833529"/>
              </p:ext>
            </p:extLst>
          </p:nvPr>
        </p:nvGraphicFramePr>
        <p:xfrm>
          <a:off x="971600" y="3861048"/>
          <a:ext cx="7132638" cy="1101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0928" name="Equation" r:id="rId3" imgW="2870200" imgH="444500" progId="">
                  <p:embed/>
                </p:oleObj>
              </mc:Choice>
              <mc:Fallback>
                <p:oleObj name="Equation" r:id="rId3" imgW="2870200" imgH="444500" progId="">
                  <p:embed/>
                  <p:pic>
                    <p:nvPicPr>
                      <p:cNvPr id="0" name="Picture 6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71600" y="3861048"/>
                        <a:ext cx="7132638" cy="1101725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 w="9525">
                        <a:solidFill>
                          <a:srgbClr val="FF3300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44877195"/>
              </p:ext>
            </p:extLst>
          </p:nvPr>
        </p:nvGraphicFramePr>
        <p:xfrm>
          <a:off x="1117600" y="5214938"/>
          <a:ext cx="6848475" cy="1100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0929" name="Equazione" r:id="rId5" imgW="2755800" imgH="444240" progId="Equation.3">
                  <p:embed/>
                </p:oleObj>
              </mc:Choice>
              <mc:Fallback>
                <p:oleObj name="Equazione" r:id="rId5" imgW="2755800" imgH="444240" progId="Equation.3">
                  <p:embed/>
                  <p:pic>
                    <p:nvPicPr>
                      <p:cNvPr id="0" name="Picture 6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17600" y="5214938"/>
                        <a:ext cx="6848475" cy="1100137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 w="9525">
                        <a:solidFill>
                          <a:srgbClr val="FF3300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AutoShape 6"/>
          <p:cNvSpPr>
            <a:spLocks noChangeArrowheads="1"/>
          </p:cNvSpPr>
          <p:nvPr/>
        </p:nvSpPr>
        <p:spPr bwMode="auto">
          <a:xfrm>
            <a:off x="2123728" y="1916832"/>
            <a:ext cx="503237" cy="503238"/>
          </a:xfrm>
          <a:prstGeom prst="downArrow">
            <a:avLst>
              <a:gd name="adj1" fmla="val 50000"/>
              <a:gd name="adj2" fmla="val 25000"/>
            </a:avLst>
          </a:prstGeom>
          <a:noFill/>
          <a:ln w="25400" algn="ctr">
            <a:solidFill>
              <a:srgbClr val="FF3300"/>
            </a:solidFill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endParaRPr lang="it-IT">
              <a:solidFill>
                <a:schemeClr val="tx1"/>
              </a:solidFill>
            </a:endParaRPr>
          </a:p>
        </p:txBody>
      </p:sp>
      <p:sp>
        <p:nvSpPr>
          <p:cNvPr id="8" name="AutoShape 7"/>
          <p:cNvSpPr>
            <a:spLocks noChangeArrowheads="1"/>
          </p:cNvSpPr>
          <p:nvPr/>
        </p:nvSpPr>
        <p:spPr bwMode="auto">
          <a:xfrm>
            <a:off x="2123728" y="2852936"/>
            <a:ext cx="503237" cy="503237"/>
          </a:xfrm>
          <a:prstGeom prst="downArrow">
            <a:avLst>
              <a:gd name="adj1" fmla="val 50000"/>
              <a:gd name="adj2" fmla="val 25000"/>
            </a:avLst>
          </a:prstGeom>
          <a:noFill/>
          <a:ln w="25400" algn="ctr">
            <a:solidFill>
              <a:srgbClr val="FF3300"/>
            </a:solidFill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endParaRPr lang="it-IT">
              <a:solidFill>
                <a:schemeClr val="tx1"/>
              </a:solidFill>
            </a:endParaRPr>
          </a:p>
        </p:txBody>
      </p:sp>
      <p:pic>
        <p:nvPicPr>
          <p:cNvPr id="9" name="Picture 8" descr="Piping_006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724128" y="1772816"/>
            <a:ext cx="2016224" cy="1956239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bg1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731204787"/>
      </p:ext>
    </p:extLst>
  </p:cSld>
  <p:clrMapOvr>
    <a:masterClrMapping/>
  </p:clrMapOvr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Pompe di circolazione</a:t>
            </a:r>
            <a:endParaRPr lang="it-IT" dirty="0"/>
          </a:p>
        </p:txBody>
      </p:sp>
      <p:pic>
        <p:nvPicPr>
          <p:cNvPr id="6" name="Picture 5" descr="Gruppo%20di%20pompaggio%20industrial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980728"/>
            <a:ext cx="8424936" cy="521974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z="2800" dirty="0" smtClean="0">
                <a:solidFill>
                  <a:srgbClr val="02441B"/>
                </a:solidFill>
              </a:rPr>
              <a:t>Conformazione</a:t>
            </a:r>
            <a:endParaRPr lang="it-IT" sz="2800" dirty="0">
              <a:solidFill>
                <a:srgbClr val="02441B"/>
              </a:solidFill>
            </a:endParaRPr>
          </a:p>
        </p:txBody>
      </p:sp>
      <p:pic>
        <p:nvPicPr>
          <p:cNvPr id="5" name="Picture 3" descr="img01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1988840"/>
            <a:ext cx="7704856" cy="3798674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489525117"/>
      </p:ext>
    </p:extLst>
  </p:cSld>
  <p:clrMapOvr>
    <a:masterClrMapping/>
  </p:clrMapOvr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z="2800" dirty="0" smtClean="0">
                <a:solidFill>
                  <a:srgbClr val="02441B"/>
                </a:solidFill>
              </a:rPr>
              <a:t>Curve caratteristiche</a:t>
            </a:r>
            <a:endParaRPr lang="it-IT" sz="2800" dirty="0">
              <a:solidFill>
                <a:srgbClr val="02441B"/>
              </a:solidFill>
            </a:endParaRPr>
          </a:p>
        </p:txBody>
      </p:sp>
      <p:pic>
        <p:nvPicPr>
          <p:cNvPr id="5" name="Picture 2" descr="Piping_00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48500" y="2132856"/>
            <a:ext cx="3982915" cy="3528392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</p:pic>
      <p:pic>
        <p:nvPicPr>
          <p:cNvPr id="6" name="Picture 2" descr="img02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94225" y="2137167"/>
            <a:ext cx="3494199" cy="352408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431554259"/>
      </p:ext>
    </p:extLst>
  </p:cSld>
  <p:clrMapOvr>
    <a:masterClrMapping/>
  </p:clrMapOvr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z="2800" dirty="0" smtClean="0">
                <a:solidFill>
                  <a:srgbClr val="02441B"/>
                </a:solidFill>
              </a:rPr>
              <a:t>Curve caratteristiche</a:t>
            </a:r>
            <a:endParaRPr lang="it-IT" sz="2800" dirty="0">
              <a:solidFill>
                <a:srgbClr val="02441B"/>
              </a:solidFill>
            </a:endParaRPr>
          </a:p>
        </p:txBody>
      </p:sp>
      <p:pic>
        <p:nvPicPr>
          <p:cNvPr id="5" name="Picture 2" descr="img01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672" y="1916832"/>
            <a:ext cx="6192688" cy="4618588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339508233"/>
      </p:ext>
    </p:extLst>
  </p:cSld>
  <p:clrMapOvr>
    <a:masterClrMapping/>
  </p:clrMapOvr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>
                <a:solidFill>
                  <a:srgbClr val="02441B"/>
                </a:solidFill>
              </a:rPr>
              <a:t>Punto di funzionamento</a:t>
            </a:r>
            <a:endParaRPr lang="it-IT" dirty="0">
              <a:solidFill>
                <a:srgbClr val="02441B"/>
              </a:solidFill>
            </a:endParaRPr>
          </a:p>
        </p:txBody>
      </p:sp>
      <p:pic>
        <p:nvPicPr>
          <p:cNvPr id="5" name="Picture 3" descr="Piping_01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720" y="1916832"/>
            <a:ext cx="5112568" cy="4419574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679269307"/>
      </p:ext>
    </p:extLst>
  </p:cSld>
  <p:clrMapOvr>
    <a:masterClrMapping/>
  </p:clrMapOvr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>
                <a:solidFill>
                  <a:srgbClr val="02441B"/>
                </a:solidFill>
              </a:rPr>
              <a:t>Punto di funzionamento</a:t>
            </a:r>
            <a:endParaRPr lang="it-IT" dirty="0">
              <a:solidFill>
                <a:srgbClr val="02441B"/>
              </a:solidFill>
            </a:endParaRPr>
          </a:p>
        </p:txBody>
      </p:sp>
      <p:pic>
        <p:nvPicPr>
          <p:cNvPr id="6" name="Picture 2" descr="curva_pompa1"/>
          <p:cNvPicPr>
            <a:picLocks noChangeAspect="1" noChangeArrowheads="1"/>
          </p:cNvPicPr>
          <p:nvPr/>
        </p:nvPicPr>
        <p:blipFill>
          <a:blip r:embed="rId2" cstate="print"/>
          <a:srcRect l="1271" t="2007" r="1271" b="2007"/>
          <a:stretch>
            <a:fillRect/>
          </a:stretch>
        </p:blipFill>
        <p:spPr bwMode="auto">
          <a:xfrm>
            <a:off x="827584" y="1916832"/>
            <a:ext cx="7272808" cy="4538010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140664404"/>
      </p:ext>
    </p:extLst>
  </p:cSld>
  <p:clrMapOvr>
    <a:masterClrMapping/>
  </p:clrMapOvr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>
                <a:solidFill>
                  <a:srgbClr val="02441B"/>
                </a:solidFill>
              </a:rPr>
              <a:t>Installazione sotto battente</a:t>
            </a:r>
            <a:endParaRPr lang="it-IT" dirty="0">
              <a:solidFill>
                <a:srgbClr val="02441B"/>
              </a:solidFill>
            </a:endParaRPr>
          </a:p>
        </p:txBody>
      </p:sp>
      <p:pic>
        <p:nvPicPr>
          <p:cNvPr id="6" name="Picture 7" descr="Piping00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1844824"/>
            <a:ext cx="5699848" cy="447191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11560" y="1196752"/>
            <a:ext cx="3312368" cy="1512168"/>
          </a:xfrm>
        </p:spPr>
        <p:txBody>
          <a:bodyPr/>
          <a:lstStyle/>
          <a:p>
            <a:r>
              <a:rPr lang="it-IT" dirty="0" smtClean="0">
                <a:solidFill>
                  <a:srgbClr val="02441B"/>
                </a:solidFill>
              </a:rPr>
              <a:t>Installazione sopra battente</a:t>
            </a:r>
            <a:endParaRPr lang="it-IT" dirty="0">
              <a:solidFill>
                <a:srgbClr val="02441B"/>
              </a:solidFill>
            </a:endParaRPr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4294967295"/>
          </p:nvPr>
        </p:nvSpPr>
        <p:spPr>
          <a:xfrm>
            <a:off x="6156176" y="2348880"/>
            <a:ext cx="2808312" cy="2088232"/>
          </a:xfrm>
          <a:prstGeom prst="rect">
            <a:avLst/>
          </a:prstGeom>
        </p:spPr>
        <p:txBody>
          <a:bodyPr/>
          <a:lstStyle/>
          <a:p>
            <a:fld id="{EE6599C8-B315-4160-8224-7F7926E5522E}" type="slidenum">
              <a:rPr lang="it-IT" smtClean="0"/>
              <a:pPr/>
              <a:t>115</a:t>
            </a:fld>
            <a:endParaRPr lang="it-IT" dirty="0"/>
          </a:p>
        </p:txBody>
      </p:sp>
      <p:pic>
        <p:nvPicPr>
          <p:cNvPr id="7" name="Picture 4" descr="Piping00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09244" y="1268760"/>
            <a:ext cx="4911228" cy="526940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>
                <a:solidFill>
                  <a:srgbClr val="02441B"/>
                </a:solidFill>
              </a:rPr>
              <a:t>Installazione in serie</a:t>
            </a:r>
            <a:endParaRPr lang="it-IT" dirty="0">
              <a:solidFill>
                <a:srgbClr val="02441B"/>
              </a:solidFill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1916832"/>
            <a:ext cx="7444146" cy="4478876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>
                <a:solidFill>
                  <a:srgbClr val="02441B"/>
                </a:solidFill>
              </a:rPr>
              <a:t>Installazione in parallelo</a:t>
            </a:r>
            <a:endParaRPr lang="it-IT" dirty="0">
              <a:solidFill>
                <a:srgbClr val="02441B"/>
              </a:solidFill>
            </a:endParaRPr>
          </a:p>
        </p:txBody>
      </p:sp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2204864"/>
            <a:ext cx="7488833" cy="4033520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>
                <a:solidFill>
                  <a:srgbClr val="02441B"/>
                </a:solidFill>
              </a:rPr>
              <a:t>Bibliografia</a:t>
            </a:r>
            <a:endParaRPr lang="it-IT" dirty="0">
              <a:solidFill>
                <a:srgbClr val="02441B"/>
              </a:solidFill>
            </a:endParaRP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2348880"/>
            <a:ext cx="4762872" cy="3777283"/>
          </a:xfrm>
        </p:spPr>
        <p:txBody>
          <a:bodyPr>
            <a:normAutofit/>
          </a:bodyPr>
          <a:lstStyle/>
          <a:p>
            <a:r>
              <a:rPr lang="it-IT" sz="2000" dirty="0" smtClean="0"/>
              <a:t>Pareschi A., "Impianti Meccanici per l'Industria", Progetto Leonardo</a:t>
            </a:r>
          </a:p>
          <a:p>
            <a:endParaRPr lang="it-IT" sz="2000" dirty="0" smtClean="0"/>
          </a:p>
          <a:p>
            <a:endParaRPr lang="it-IT" sz="2000" dirty="0" smtClean="0"/>
          </a:p>
          <a:p>
            <a:endParaRPr lang="it-IT" sz="2000" dirty="0" smtClean="0"/>
          </a:p>
          <a:p>
            <a:endParaRPr lang="it-IT" sz="2000" dirty="0" smtClean="0"/>
          </a:p>
          <a:p>
            <a:endParaRPr lang="it-IT" sz="2000" dirty="0"/>
          </a:p>
        </p:txBody>
      </p:sp>
      <p:pic>
        <p:nvPicPr>
          <p:cNvPr id="2050" name="Picture 2" descr="http://www.editrice-esculapio.com/bookshop/image/cache/data/demo/3583-500x500.jpg"/>
          <p:cNvPicPr>
            <a:picLocks noChangeAspect="1" noChangeArrowheads="1"/>
          </p:cNvPicPr>
          <p:nvPr/>
        </p:nvPicPr>
        <p:blipFill>
          <a:blip r:embed="rId2" cstate="print"/>
          <a:srcRect l="13608" r="15329"/>
          <a:stretch>
            <a:fillRect/>
          </a:stretch>
        </p:blipFill>
        <p:spPr bwMode="auto">
          <a:xfrm>
            <a:off x="5724128" y="1647350"/>
            <a:ext cx="3312368" cy="466117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crs4_presentation_template">
  <a:themeElements>
    <a:clrScheme name="crs4_presentation_template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crs4_presentation_template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254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bg2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eaVert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36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Verdana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254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bg2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eaVert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36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Verdana" pitchFamily="34" charset="0"/>
          </a:defRPr>
        </a:defPPr>
      </a:lstStyle>
    </a:lnDef>
  </a:objectDefaults>
  <a:extraClrSchemeLst>
    <a:extraClrScheme>
      <a:clrScheme name="crs4_presentation_template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rs4_presentation_template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rs4_presentation_template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rs4_presentation_template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rs4_presentation_templat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rs4_presentation_templat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rs4_presentation_templat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Personalizza struttur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i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C:\Windows\Application Data\Microsoft\Modelli\crs4_presentation_template.pot</Template>
  <TotalTime>7789</TotalTime>
  <Words>2317</Words>
  <Application>Microsoft Office PowerPoint</Application>
  <PresentationFormat>Presentazione su schermo (4:3)</PresentationFormat>
  <Paragraphs>553</Paragraphs>
  <Slides>118</Slides>
  <Notes>0</Notes>
  <HiddenSlides>0</HiddenSlides>
  <MMClips>0</MMClips>
  <ScaleCrop>false</ScaleCrop>
  <HeadingPairs>
    <vt:vector size="8" baseType="variant">
      <vt:variant>
        <vt:lpstr>Caratteri utilizzati</vt:lpstr>
      </vt:variant>
      <vt:variant>
        <vt:i4>7</vt:i4>
      </vt:variant>
      <vt:variant>
        <vt:lpstr>Tema</vt:lpstr>
      </vt:variant>
      <vt:variant>
        <vt:i4>2</vt:i4>
      </vt:variant>
      <vt:variant>
        <vt:lpstr>Server OLE incorporati</vt:lpstr>
      </vt:variant>
      <vt:variant>
        <vt:i4>5</vt:i4>
      </vt:variant>
      <vt:variant>
        <vt:lpstr>Titoli diapositive</vt:lpstr>
      </vt:variant>
      <vt:variant>
        <vt:i4>118</vt:i4>
      </vt:variant>
    </vt:vector>
  </HeadingPairs>
  <TitlesOfParts>
    <vt:vector size="132" baseType="lpstr">
      <vt:lpstr>Arial</vt:lpstr>
      <vt:lpstr>Calibri</vt:lpstr>
      <vt:lpstr>Symbol</vt:lpstr>
      <vt:lpstr>SymbolPS</vt:lpstr>
      <vt:lpstr>Tahoma</vt:lpstr>
      <vt:lpstr>Times New Roman</vt:lpstr>
      <vt:lpstr>Verdana</vt:lpstr>
      <vt:lpstr>crs4_presentation_template</vt:lpstr>
      <vt:lpstr>Personalizza struttura</vt:lpstr>
      <vt:lpstr>AutoCAD Drawing</vt:lpstr>
      <vt:lpstr>Equazione</vt:lpstr>
      <vt:lpstr>Equation</vt:lpstr>
      <vt:lpstr>Drawing</vt:lpstr>
      <vt:lpstr>Microsoft Equation 3.0</vt:lpstr>
      <vt:lpstr>PIPING</vt:lpstr>
      <vt:lpstr>Sommario</vt:lpstr>
      <vt:lpstr>Definizione</vt:lpstr>
      <vt:lpstr>Presentazione standard di PowerPoint</vt:lpstr>
      <vt:lpstr>Presentazione standard di PowerPoint</vt:lpstr>
      <vt:lpstr>Rete idrica</vt:lpstr>
      <vt:lpstr>Materiali</vt:lpstr>
      <vt:lpstr>Materiali (criteri di scelta)</vt:lpstr>
      <vt:lpstr>Tubazioni – Identificazione fluido 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Tubazioni – Diametro nominale</vt:lpstr>
      <vt:lpstr>Tubazioni – Diametro nominale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Dilatazione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Filtri a cartuccia</vt:lpstr>
      <vt:lpstr>Vaso di espansione</vt:lpstr>
      <vt:lpstr>Collettore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Valvola stabilizzatrice di pressione</vt:lpstr>
      <vt:lpstr>Valvola a tre vie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Coefficiente di portata KV</vt:lpstr>
      <vt:lpstr>Presentazione standard di PowerPoint</vt:lpstr>
      <vt:lpstr>Regolazione </vt:lpstr>
      <vt:lpstr>Presentazione standard di PowerPoint</vt:lpstr>
      <vt:lpstr>Presentazione standard di PowerPoint</vt:lpstr>
      <vt:lpstr>Posa in opera</vt:lpstr>
      <vt:lpstr>Sostegni </vt:lpstr>
      <vt:lpstr>Sostegni </vt:lpstr>
      <vt:lpstr>Pompe di circolazione</vt:lpstr>
      <vt:lpstr>Pompe di circolazione</vt:lpstr>
      <vt:lpstr>Conformazione</vt:lpstr>
      <vt:lpstr>Curve caratteristiche</vt:lpstr>
      <vt:lpstr>Curve caratteristiche</vt:lpstr>
      <vt:lpstr>Punto di funzionamento</vt:lpstr>
      <vt:lpstr>Punto di funzionamento</vt:lpstr>
      <vt:lpstr>Installazione sotto battente</vt:lpstr>
      <vt:lpstr>Installazione sopra battente</vt:lpstr>
      <vt:lpstr>Installazione in serie</vt:lpstr>
      <vt:lpstr>Installazione in parallelo</vt:lpstr>
      <vt:lpstr>Bibliografia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Center for Advanced Studies, Research and Development in Sardinia</dc:title>
  <dc:creator>Teresa</dc:creator>
  <cp:lastModifiedBy>Utente Windows</cp:lastModifiedBy>
  <cp:revision>1042</cp:revision>
  <dcterms:modified xsi:type="dcterms:W3CDTF">2018-02-27T10:14:09Z</dcterms:modified>
</cp:coreProperties>
</file>